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9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4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1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6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6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6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7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7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sdefinitions.com/2021/01/06/round/" TargetMode="External"/><Relationship Id="rId13" Type="http://schemas.openxmlformats.org/officeDocument/2006/relationships/hyperlink" Target="https://mathsdefinitions.com/2021/01/06/prime/" TargetMode="Externa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8.png"/><Relationship Id="rId7" Type="http://schemas.openxmlformats.org/officeDocument/2006/relationships/hyperlink" Target="https://mathsdefinitions.com/2021/01/13/order/" TargetMode="External"/><Relationship Id="rId12" Type="http://schemas.openxmlformats.org/officeDocument/2006/relationships/hyperlink" Target="https://mathsdefinitions.com/2021/01/06/place-value/" TargetMode="Externa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hyperlink" Target="https://mathsdefinitions.com/2021/02/23/index-indices/" TargetMode="Externa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sdefinitions.com/2021/01/06/inverse/" TargetMode="External"/><Relationship Id="rId11" Type="http://schemas.openxmlformats.org/officeDocument/2006/relationships/hyperlink" Target="https://mathsdefinitions.com/2021/01/06/significant-figure/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s://mathsdefinitions.com/2021/01/06/operation/" TargetMode="External"/><Relationship Id="rId15" Type="http://schemas.openxmlformats.org/officeDocument/2006/relationships/hyperlink" Target="https://mathsdefinitions.com/2021/01/06/square-root/" TargetMode="External"/><Relationship Id="rId23" Type="http://schemas.openxmlformats.org/officeDocument/2006/relationships/image" Target="../media/image10.png"/><Relationship Id="rId28" Type="http://schemas.openxmlformats.org/officeDocument/2006/relationships/image" Target="../media/image15.jpeg"/><Relationship Id="rId10" Type="http://schemas.openxmlformats.org/officeDocument/2006/relationships/hyperlink" Target="https://mathsdefinitions.com/2021/01/06/estimate-command-word/" TargetMode="External"/><Relationship Id="rId19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mathsdefinitions.com/2021/02/23/approximately-%e2%89%88/" TargetMode="External"/><Relationship Id="rId14" Type="http://schemas.openxmlformats.org/officeDocument/2006/relationships/hyperlink" Target="https://mathsdefinitions.com/2021/01/06/squared/" TargetMode="External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2013774" y="2449904"/>
            <a:ext cx="1993361" cy="1789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4569" y="4283726"/>
            <a:ext cx="2818753" cy="1939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69162" y="143048"/>
            <a:ext cx="6753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WBS </a:t>
            </a:r>
            <a:r>
              <a:rPr lang="en-US" sz="2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Maths</a:t>
            </a:r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Knowledge </a:t>
            </a:r>
            <a:r>
              <a:rPr lang="en-US" sz="2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Organiser</a:t>
            </a:r>
            <a:endParaRPr lang="en-US" sz="2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unit 1 - number</a:t>
            </a:r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90780"/>
              </p:ext>
            </p:extLst>
          </p:nvPr>
        </p:nvGraphicFramePr>
        <p:xfrm>
          <a:off x="365761" y="1078983"/>
          <a:ext cx="6753496" cy="12587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376748">
                  <a:extLst>
                    <a:ext uri="{9D8B030D-6E8A-4147-A177-3AD203B41FA5}">
                      <a16:colId xmlns:a16="http://schemas.microsoft.com/office/drawing/2014/main" val="774821660"/>
                    </a:ext>
                  </a:extLst>
                </a:gridCol>
                <a:gridCol w="3376748">
                  <a:extLst>
                    <a:ext uri="{9D8B030D-6E8A-4147-A177-3AD203B41FA5}">
                      <a16:colId xmlns:a16="http://schemas.microsoft.com/office/drawing/2014/main" val="3714932286"/>
                    </a:ext>
                  </a:extLst>
                </a:gridCol>
              </a:tblGrid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priority of operations (BIDMAS) with integers.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with factors and multiples, including HCF and LCM.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043899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Round answers to the given accuracy (decimal place/ significant figure)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HCF and LCM using prime factor decomposition.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659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effectLst/>
                        </a:rPr>
                        <a:t>Multiply and divide with decimals.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+mn-ea"/>
                        </a:rPr>
                        <a:t>Find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+mn-ea"/>
                        </a:rPr>
                        <a:t> square and cube numbers and find their equivalent roots. 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1340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effectLst/>
                          <a:latin typeface="+mn-lt"/>
                          <a:ea typeface="+mn-ea"/>
                        </a:rPr>
                        <a:t>Use the laws of indices. 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07484"/>
                  </a:ext>
                </a:extLst>
              </a:tr>
            </a:tbl>
          </a:graphicData>
        </a:graphic>
      </p:graphicFrame>
      <p:sp>
        <p:nvSpPr>
          <p:cNvPr id="99" name="Rectangle 98"/>
          <p:cNvSpPr/>
          <p:nvPr/>
        </p:nvSpPr>
        <p:spPr>
          <a:xfrm>
            <a:off x="5433310" y="6292644"/>
            <a:ext cx="1584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Corbett Maths Clip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427852" y="6260906"/>
            <a:ext cx="1432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Hegarty maths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74570" y="2443330"/>
            <a:ext cx="1553290" cy="1789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BB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086896" y="2445197"/>
            <a:ext cx="5664779" cy="1421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7212713" y="1078983"/>
            <a:ext cx="2538961" cy="12587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5445078" y="6291004"/>
            <a:ext cx="1853051" cy="411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7405746" y="6297845"/>
            <a:ext cx="2345930" cy="391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56254" y="3923955"/>
            <a:ext cx="5022891" cy="8187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5759" y="2494077"/>
            <a:ext cx="71045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BIDMAS</a:t>
            </a:r>
            <a:endParaRPr lang="en-GB" sz="12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21944" y="3901294"/>
            <a:ext cx="10275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HCF and LCM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86896" y="2442781"/>
            <a:ext cx="1342803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Figures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5759" y="4273280"/>
            <a:ext cx="2006303" cy="55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Rounding to decimal places</a:t>
            </a:r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6900" y="6437953"/>
            <a:ext cx="1540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211-230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6" y="2733024"/>
            <a:ext cx="1338150" cy="1448953"/>
          </a:xfrm>
          <a:prstGeom prst="rect">
            <a:avLst/>
          </a:prstGeom>
        </p:spPr>
      </p:pic>
      <p:pic>
        <p:nvPicPr>
          <p:cNvPr id="1028" name="Picture 4" descr="https://s3-eu-west-1.amazonaws.com/dde-pocket-poster-apps/maks4f-web-6.0.0/screens/rounding-numbers/item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20529" r="71120" b="6911"/>
          <a:stretch/>
        </p:blipFill>
        <p:spPr bwMode="auto">
          <a:xfrm>
            <a:off x="422034" y="4644917"/>
            <a:ext cx="1294257" cy="146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629" y="2494077"/>
            <a:ext cx="4330610" cy="845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5654" y="1088138"/>
            <a:ext cx="2343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Keywords</a:t>
            </a:r>
          </a:p>
          <a:p>
            <a:r>
              <a:rPr lang="en-GB" sz="1200" dirty="0">
                <a:hlinkClick r:id="rId5"/>
              </a:rPr>
              <a:t>Operation</a:t>
            </a:r>
            <a:r>
              <a:rPr lang="en-GB" sz="1200" dirty="0"/>
              <a:t>, </a:t>
            </a:r>
            <a:r>
              <a:rPr lang="en-GB" sz="1200" dirty="0">
                <a:hlinkClick r:id="rId6"/>
              </a:rPr>
              <a:t>Inverse</a:t>
            </a:r>
            <a:r>
              <a:rPr lang="en-GB" sz="1200" dirty="0"/>
              <a:t>, </a:t>
            </a:r>
            <a:r>
              <a:rPr lang="en-GB" sz="1200" dirty="0">
                <a:hlinkClick r:id="rId7"/>
              </a:rPr>
              <a:t>Order</a:t>
            </a:r>
            <a:r>
              <a:rPr lang="en-GB" sz="1200" dirty="0"/>
              <a:t>, </a:t>
            </a:r>
            <a:r>
              <a:rPr lang="en-GB" sz="1200" dirty="0">
                <a:hlinkClick r:id="rId8"/>
              </a:rPr>
              <a:t>Round</a:t>
            </a:r>
            <a:r>
              <a:rPr lang="en-GB" sz="1200" dirty="0"/>
              <a:t>, </a:t>
            </a:r>
            <a:r>
              <a:rPr lang="en-GB" sz="1200" dirty="0">
                <a:hlinkClick r:id="rId9"/>
              </a:rPr>
              <a:t>Approximately</a:t>
            </a:r>
            <a:r>
              <a:rPr lang="en-GB" sz="1200" dirty="0"/>
              <a:t>, </a:t>
            </a:r>
            <a:r>
              <a:rPr lang="en-GB" sz="1200" dirty="0">
                <a:hlinkClick r:id="rId10"/>
              </a:rPr>
              <a:t>Estimate</a:t>
            </a:r>
            <a:r>
              <a:rPr lang="en-GB" sz="1200" dirty="0"/>
              <a:t>, </a:t>
            </a:r>
            <a:r>
              <a:rPr lang="en-GB" sz="1200" dirty="0">
                <a:hlinkClick r:id="rId11"/>
              </a:rPr>
              <a:t>Significant</a:t>
            </a:r>
            <a:r>
              <a:rPr lang="en-GB" sz="1200" dirty="0"/>
              <a:t>, </a:t>
            </a:r>
            <a:r>
              <a:rPr lang="en-GB" sz="1200" dirty="0">
                <a:hlinkClick r:id="rId12"/>
              </a:rPr>
              <a:t>Place Value</a:t>
            </a:r>
            <a:r>
              <a:rPr lang="en-GB" sz="1200" dirty="0"/>
              <a:t>, </a:t>
            </a:r>
            <a:r>
              <a:rPr lang="en-GB" sz="1200" dirty="0">
                <a:hlinkClick r:id="rId13"/>
              </a:rPr>
              <a:t>Prime</a:t>
            </a:r>
            <a:r>
              <a:rPr lang="en-GB" sz="1200" dirty="0"/>
              <a:t>, </a:t>
            </a:r>
            <a:r>
              <a:rPr lang="en-GB" sz="1200" dirty="0">
                <a:hlinkClick r:id="rId14"/>
              </a:rPr>
              <a:t>Square</a:t>
            </a:r>
            <a:r>
              <a:rPr lang="en-GB" sz="1200" dirty="0"/>
              <a:t>, </a:t>
            </a:r>
            <a:r>
              <a:rPr lang="en-GB" sz="1200" dirty="0">
                <a:hlinkClick r:id="rId15"/>
              </a:rPr>
              <a:t>Root</a:t>
            </a:r>
            <a:r>
              <a:rPr lang="en-GB" sz="1200" dirty="0"/>
              <a:t>, </a:t>
            </a:r>
            <a:r>
              <a:rPr lang="en-GB" sz="1200" dirty="0">
                <a:hlinkClick r:id="rId16"/>
              </a:rPr>
              <a:t>Indices</a:t>
            </a:r>
            <a:r>
              <a:rPr lang="en-GB" sz="1200" dirty="0"/>
              <a:t>, </a:t>
            </a:r>
            <a:r>
              <a:rPr lang="en-GB" sz="1200" dirty="0">
                <a:hlinkClick r:id="rId16"/>
              </a:rPr>
              <a:t>Index</a:t>
            </a:r>
            <a:endParaRPr lang="en-GB" sz="1200" dirty="0"/>
          </a:p>
          <a:p>
            <a:endParaRPr lang="en-GB" dirty="0"/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99692" y="4437685"/>
            <a:ext cx="4415777" cy="2755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99692" y="4126758"/>
            <a:ext cx="4620000" cy="27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56254" y="4162144"/>
            <a:ext cx="42832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HCF</a:t>
            </a:r>
          </a:p>
          <a:p>
            <a:endParaRPr lang="en-GB" sz="800" dirty="0"/>
          </a:p>
          <a:p>
            <a:r>
              <a:rPr lang="en-GB" sz="1050" dirty="0"/>
              <a:t>LCM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04357" y="4300707"/>
            <a:ext cx="1725500" cy="129999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658905" y="3921417"/>
            <a:ext cx="2103915" cy="230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658905" y="3918729"/>
            <a:ext cx="1997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Factor Decomposition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ECF7FD"/>
              </a:clrFrom>
              <a:clrTo>
                <a:srgbClr val="ECF7FD">
                  <a:alpha val="0"/>
                </a:srgbClr>
              </a:clrTo>
            </a:clrChange>
          </a:blip>
          <a:srcRect t="1" b="4173"/>
          <a:stretch/>
        </p:blipFill>
        <p:spPr>
          <a:xfrm>
            <a:off x="1753349" y="4857536"/>
            <a:ext cx="1189353" cy="2177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clrChange>
              <a:clrFrom>
                <a:srgbClr val="ECF7FD"/>
              </a:clrFrom>
              <a:clrTo>
                <a:srgbClr val="ECF7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600" y="5648895"/>
            <a:ext cx="1345571" cy="1870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clrChange>
              <a:clrFrom>
                <a:srgbClr val="ECF7FD"/>
              </a:clrFrom>
              <a:clrTo>
                <a:srgbClr val="ECF7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2761" y="3485477"/>
            <a:ext cx="1586371" cy="2178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clrChange>
              <a:clrFrom>
                <a:srgbClr val="ECF7FD"/>
              </a:clrFrom>
              <a:clrTo>
                <a:srgbClr val="ECF7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9233" y="3485477"/>
            <a:ext cx="1662848" cy="23658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378706" y="3461515"/>
            <a:ext cx="207169" cy="59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https://s3-eu-west-1.amazonaws.com/dde-pocket-poster-apps/maks4f-web-6.0.0/screens/prime-factor-decomposition/item5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8871" r="58260" b="70044"/>
          <a:stretch/>
        </p:blipFill>
        <p:spPr bwMode="auto">
          <a:xfrm>
            <a:off x="3334276" y="4941774"/>
            <a:ext cx="1442635" cy="12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https://s3-eu-west-1.amazonaws.com/dde-pocket-poster-apps/maks4f-web-6.0.0/screens/prime-factor-decomposition/item5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7" t="8871" r="9154" b="70044"/>
          <a:stretch/>
        </p:blipFill>
        <p:spPr bwMode="auto">
          <a:xfrm>
            <a:off x="4776911" y="4953146"/>
            <a:ext cx="1437561" cy="12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40454" y="5020588"/>
            <a:ext cx="1278734" cy="863736"/>
          </a:xfrm>
          <a:prstGeom prst="rect">
            <a:avLst/>
          </a:prstGeom>
        </p:spPr>
      </p:pic>
      <p:sp>
        <p:nvSpPr>
          <p:cNvPr id="46" name="Right Brace 45"/>
          <p:cNvSpPr/>
          <p:nvPr/>
        </p:nvSpPr>
        <p:spPr>
          <a:xfrm rot="16200000">
            <a:off x="6847024" y="5063854"/>
            <a:ext cx="170835" cy="88779"/>
          </a:xfrm>
          <a:prstGeom prst="rightBrace">
            <a:avLst>
              <a:gd name="adj1" fmla="val 0"/>
              <a:gd name="adj2" fmla="val 5000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734964" y="4796161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HCF</a:t>
            </a:r>
          </a:p>
        </p:txBody>
      </p:sp>
      <p:sp>
        <p:nvSpPr>
          <p:cNvPr id="68" name="Right Brace 67"/>
          <p:cNvSpPr/>
          <p:nvPr/>
        </p:nvSpPr>
        <p:spPr>
          <a:xfrm rot="5400000">
            <a:off x="6876409" y="5546413"/>
            <a:ext cx="159509" cy="632883"/>
          </a:xfrm>
          <a:prstGeom prst="rightBrace">
            <a:avLst>
              <a:gd name="adj1" fmla="val 0"/>
              <a:gd name="adj2" fmla="val 5000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734964" y="5917433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LCM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193322" y="4731419"/>
            <a:ext cx="3346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HCF and LCM for large numbers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38774" y="4793362"/>
            <a:ext cx="4353617" cy="1429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2042455" y="2494077"/>
            <a:ext cx="1150700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Laws of Indices</a:t>
            </a:r>
            <a:endParaRPr lang="en-GB" sz="12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s3-eu-west-1.amazonaws.com/dde-pocket-poster-apps/maks4f-web-6.0.0/screens/powers-and-roots/item2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46117" r="68555" b="47687"/>
          <a:stretch/>
        </p:blipFill>
        <p:spPr bwMode="auto">
          <a:xfrm>
            <a:off x="2156772" y="2901188"/>
            <a:ext cx="1757932" cy="2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https://s3-eu-west-1.amazonaws.com/dde-pocket-poster-apps/maks4f-web-6.0.0/screens/powers-and-roots/item2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5" t="45962" r="36173" b="47842"/>
          <a:stretch/>
        </p:blipFill>
        <p:spPr bwMode="auto">
          <a:xfrm>
            <a:off x="2138529" y="3250626"/>
            <a:ext cx="1757932" cy="2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https://s3-eu-west-1.amazonaws.com/dde-pocket-poster-apps/maks4f-web-6.0.0/screens/powers-and-roots/item2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8" t="46117" r="4590" b="47687"/>
          <a:stretch/>
        </p:blipFill>
        <p:spPr bwMode="auto">
          <a:xfrm>
            <a:off x="2128412" y="3649168"/>
            <a:ext cx="1757932" cy="2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2001301" y="2709082"/>
            <a:ext cx="1358064" cy="2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Multiply: Add powers</a:t>
            </a:r>
            <a:endParaRPr lang="en-GB" sz="105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994257" y="3061921"/>
            <a:ext cx="1489510" cy="26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Divide: Subtract powers</a:t>
            </a:r>
            <a:endParaRPr lang="en-GB" sz="105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94257" y="3441699"/>
            <a:ext cx="1606530" cy="26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Brackets: Multiply powers</a:t>
            </a:r>
            <a:endParaRPr lang="en-GB" sz="105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69048" y="6425105"/>
            <a:ext cx="1801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17, 28, 56, 99, 100, 133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3E246C-FF58-4EF7-81CE-8E387772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928" y="121789"/>
            <a:ext cx="715612" cy="8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8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49646ABB426428306D7A7428B66D7" ma:contentTypeVersion="10" ma:contentTypeDescription="Create a new document." ma:contentTypeScope="" ma:versionID="9154aa333d93fa8aeb6e53dd94377659">
  <xsd:schema xmlns:xsd="http://www.w3.org/2001/XMLSchema" xmlns:xs="http://www.w3.org/2001/XMLSchema" xmlns:p="http://schemas.microsoft.com/office/2006/metadata/properties" xmlns:ns2="45fbe73b-9a72-4d50-b2b2-08fdf0b17659" xmlns:ns3="3c6a8a19-850e-4e6d-b668-06043a1b812c" targetNamespace="http://schemas.microsoft.com/office/2006/metadata/properties" ma:root="true" ma:fieldsID="b0ada63d875fb9eaebc8a27a4fd94e1c" ns2:_="" ns3:_="">
    <xsd:import namespace="45fbe73b-9a72-4d50-b2b2-08fdf0b17659"/>
    <xsd:import namespace="3c6a8a19-850e-4e6d-b668-06043a1b81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e73b-9a72-4d50-b2b2-08fdf0b176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b488997-0acd-4d98-a2b2-01788e10e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a8a19-850e-4e6d-b668-06043a1b81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7235a6-1abd-4974-9f23-dd5b2cb6515c}" ma:internalName="TaxCatchAll" ma:showField="CatchAllData" ma:web="3c6a8a19-850e-4e6d-b668-06043a1b8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fbe73b-9a72-4d50-b2b2-08fdf0b17659">
      <Terms xmlns="http://schemas.microsoft.com/office/infopath/2007/PartnerControls"/>
    </lcf76f155ced4ddcb4097134ff3c332f>
    <TaxCatchAll xmlns="3c6a8a19-850e-4e6d-b668-06043a1b812c" xsi:nil="true"/>
  </documentManagement>
</p:properties>
</file>

<file path=customXml/itemProps1.xml><?xml version="1.0" encoding="utf-8"?>
<ds:datastoreItem xmlns:ds="http://schemas.openxmlformats.org/officeDocument/2006/customXml" ds:itemID="{E5D17D28-2555-4E6C-BDFC-DA34190DA9AA}"/>
</file>

<file path=customXml/itemProps2.xml><?xml version="1.0" encoding="utf-8"?>
<ds:datastoreItem xmlns:ds="http://schemas.openxmlformats.org/officeDocument/2006/customXml" ds:itemID="{5846878F-94E9-4553-B3F6-89510DD7CD03}"/>
</file>

<file path=customXml/itemProps3.xml><?xml version="1.0" encoding="utf-8"?>
<ds:datastoreItem xmlns:ds="http://schemas.openxmlformats.org/officeDocument/2006/customXml" ds:itemID="{C4D5063B-155D-4F14-9654-4E7BC49DD5E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2325</TotalTime>
  <Words>159</Words>
  <Application>Microsoft Office PowerPoint</Application>
  <PresentationFormat>A4 Paper (210x297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Stephanie</dc:creator>
  <cp:lastModifiedBy>Jane Spendlove</cp:lastModifiedBy>
  <cp:revision>41</cp:revision>
  <cp:lastPrinted>2020-03-13T08:12:53Z</cp:lastPrinted>
  <dcterms:created xsi:type="dcterms:W3CDTF">2019-09-17T19:28:20Z</dcterms:created>
  <dcterms:modified xsi:type="dcterms:W3CDTF">2023-01-27T09:42:05Z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0x01010057E49646ABB426428306D7A7428B66D7</vt:lpwstr>
  </property>
</Properties>
</file>