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74" r:id="rId5"/>
    <p:sldId id="272" r:id="rId6"/>
    <p:sldId id="261" r:id="rId7"/>
    <p:sldId id="277" r:id="rId8"/>
    <p:sldId id="278" r:id="rId9"/>
    <p:sldId id="275" r:id="rId10"/>
    <p:sldId id="276" r:id="rId11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Crowther" initials="CC" lastIdx="1" clrIdx="0">
    <p:extLst>
      <p:ext uri="{19B8F6BF-5375-455C-9EA6-DF929625EA0E}">
        <p15:presenceInfo xmlns:p15="http://schemas.microsoft.com/office/powerpoint/2012/main" userId="S::CCrowther@williambrookes.com::84c94606-901b-4459-9f9d-7dbe0913f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1FF"/>
    <a:srgbClr val="FFCCFF"/>
    <a:srgbClr val="FFFFCC"/>
    <a:srgbClr val="CCFFCC"/>
    <a:srgbClr val="1D68FF"/>
    <a:srgbClr val="152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3F82B-F783-2394-762E-29BE738EED4F}" v="36" dt="2022-09-07T09:48:24.375"/>
    <p1510:client id="{2EA9B679-CA7B-2C74-FF88-BB6974485097}" v="17" dt="2022-09-28T19:37:24.569"/>
    <p1510:client id="{47C9FF2B-54D0-4755-BE60-C2362E2D1171}" v="380" dt="2022-07-19T11:43:42.626"/>
    <p1510:client id="{57F601F2-A535-3E96-8344-AC7D1BAB5FB1}" v="20" dt="2022-08-30T21:05:25.717"/>
    <p1510:client id="{640BF215-DAED-1264-C314-58BEC5D213E3}" v="10" dt="2022-08-29T12:14:10.976"/>
    <p1510:client id="{A1802ACE-8A00-C015-1714-32C696404567}" v="47" dt="2022-08-29T10:25:00.482"/>
    <p1510:client id="{B660868E-09DE-4CDB-AE38-91F0FF9BF3FC}" v="22" dt="2022-09-07T08:27:00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14T13:31:29.76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3T09:11:10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4357 1041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3T09:11:10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25576 4445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0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3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7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5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0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0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4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0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3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9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9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6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2" Type="http://schemas.openxmlformats.org/officeDocument/2006/relationships/image" Target="../media/image22.png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png"/><Relationship Id="rId15" Type="http://schemas.openxmlformats.org/officeDocument/2006/relationships/image" Target="../media/image30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image" Target="../media/image25.jpeg"/><Relationship Id="rId2" Type="http://schemas.openxmlformats.org/officeDocument/2006/relationships/image" Target="../media/image1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5.jpeg"/><Relationship Id="rId5" Type="http://schemas.openxmlformats.org/officeDocument/2006/relationships/customXml" Target="../ink/ink1.xml"/><Relationship Id="rId1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31.gif"/><Relationship Id="rId5" Type="http://schemas.openxmlformats.org/officeDocument/2006/relationships/image" Target="../media/image37.jpeg"/><Relationship Id="rId10" Type="http://schemas.openxmlformats.org/officeDocument/2006/relationships/image" Target="../media/image24.jpe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EC046E7D-E4BE-4CB3-DE16-ECEF89ECB721}"/>
              </a:ext>
            </a:extLst>
          </p:cNvPr>
          <p:cNvSpPr txBox="1"/>
          <p:nvPr/>
        </p:nvSpPr>
        <p:spPr>
          <a:xfrm>
            <a:off x="1434066" y="5241644"/>
            <a:ext cx="637479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9844" y="140589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273422" y="1081911"/>
            <a:ext cx="7895426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60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entury Gothic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Year </a:t>
            </a:r>
            <a:r>
              <a:rPr lang="en-GB" sz="260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entury Gothic"/>
                <a:ea typeface="Calibri" panose="020F0502020204030204" pitchFamily="34" charset="0"/>
                <a:cs typeface="Times New Roman"/>
              </a:rPr>
              <a:t>7 Languages Learning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08873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20127" y="9965747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0789" y="6222374"/>
            <a:ext cx="5876661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586280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638111" y="373724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841375" y="429772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4708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7869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76158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296583" y="1593916"/>
            <a:ext cx="6337360" cy="28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005546" y="1152946"/>
            <a:ext cx="8432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to 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168848" y="1484374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1E51E9-4889-D346-088C-BF5C6FDEE3F9}"/>
              </a:ext>
            </a:extLst>
          </p:cNvPr>
          <p:cNvSpPr/>
          <p:nvPr/>
        </p:nvSpPr>
        <p:spPr>
          <a:xfrm>
            <a:off x="5851778" y="357519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subjects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B551CE1-F966-312F-3C60-16584D0599D3}"/>
              </a:ext>
            </a:extLst>
          </p:cNvPr>
          <p:cNvSpPr/>
          <p:nvPr/>
        </p:nvSpPr>
        <p:spPr>
          <a:xfrm>
            <a:off x="7096138" y="706243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French phonics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A47A4C-6422-8C7B-05C4-DEB45A7BA2F9}"/>
              </a:ext>
            </a:extLst>
          </p:cNvPr>
          <p:cNvSpPr/>
          <p:nvPr/>
        </p:nvSpPr>
        <p:spPr>
          <a:xfrm>
            <a:off x="199221" y="10066341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Ordering in a café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03A3B4-663C-38C8-48E3-99422CA6D378}"/>
              </a:ext>
            </a:extLst>
          </p:cNvPr>
          <p:cNvSpPr/>
          <p:nvPr/>
        </p:nvSpPr>
        <p:spPr>
          <a:xfrm>
            <a:off x="3956355" y="63129"/>
            <a:ext cx="4524705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C4E005-E552-7667-EBEA-81AF0C3CD4FD}"/>
              </a:ext>
            </a:extLst>
          </p:cNvPr>
          <p:cNvSpPr/>
          <p:nvPr/>
        </p:nvSpPr>
        <p:spPr>
          <a:xfrm>
            <a:off x="7753050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E212CCB-B0A9-1200-E1B0-371B46A58B06}"/>
              </a:ext>
            </a:extLst>
          </p:cNvPr>
          <p:cNvSpPr/>
          <p:nvPr/>
        </p:nvSpPr>
        <p:spPr>
          <a:xfrm>
            <a:off x="7926585" y="1098627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FD41274-4377-66A1-0AC5-308BC5963756}"/>
              </a:ext>
            </a:extLst>
          </p:cNvPr>
          <p:cNvSpPr/>
          <p:nvPr/>
        </p:nvSpPr>
        <p:spPr>
          <a:xfrm>
            <a:off x="8093607" y="11051004"/>
            <a:ext cx="6136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A712E8-60BC-9A2A-954D-0C602BED4B07}"/>
              </a:ext>
            </a:extLst>
          </p:cNvPr>
          <p:cNvSpPr/>
          <p:nvPr/>
        </p:nvSpPr>
        <p:spPr>
          <a:xfrm>
            <a:off x="8195249" y="1140150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4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26E300-0924-36DE-E6D2-8030C38E51C3}"/>
              </a:ext>
            </a:extLst>
          </p:cNvPr>
          <p:cNvSpPr/>
          <p:nvPr/>
        </p:nvSpPr>
        <p:spPr>
          <a:xfrm>
            <a:off x="2541039" y="1115632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Introducing yourself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925CCDA-9DFA-AA9B-3126-20B6F63B760C}"/>
              </a:ext>
            </a:extLst>
          </p:cNvPr>
          <p:cNvSpPr/>
          <p:nvPr/>
        </p:nvSpPr>
        <p:spPr>
          <a:xfrm>
            <a:off x="4387420" y="1115855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Greetings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E8F4F1-3AB3-A08A-7085-341437EFF986}"/>
              </a:ext>
            </a:extLst>
          </p:cNvPr>
          <p:cNvSpPr/>
          <p:nvPr/>
        </p:nvSpPr>
        <p:spPr>
          <a:xfrm>
            <a:off x="6078583" y="11051004"/>
            <a:ext cx="1604396" cy="82561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Spanish phonics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98FC1D6-AAE4-11F8-37D1-11D07E07D666}"/>
              </a:ext>
            </a:extLst>
          </p:cNvPr>
          <p:cNvSpPr/>
          <p:nvPr/>
        </p:nvSpPr>
        <p:spPr>
          <a:xfrm>
            <a:off x="5463876" y="4346897"/>
            <a:ext cx="3921714" cy="125084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will write a French poem about the activities you like and don’t like doing, using a bilingual dictionary to help you to look up new words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2364257-D3AC-B6F7-5AFA-5A4CCA566F40}"/>
              </a:ext>
            </a:extLst>
          </p:cNvPr>
          <p:cNvSpPr/>
          <p:nvPr/>
        </p:nvSpPr>
        <p:spPr>
          <a:xfrm>
            <a:off x="3035300" y="6151805"/>
            <a:ext cx="3538028" cy="152183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Spring term, you will be learning French, building on the work you have been doing at primary school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804F10-8704-560C-F1F4-E69012DCCBB7}"/>
              </a:ext>
            </a:extLst>
          </p:cNvPr>
          <p:cNvSpPr/>
          <p:nvPr/>
        </p:nvSpPr>
        <p:spPr>
          <a:xfrm>
            <a:off x="1975469" y="10132501"/>
            <a:ext cx="4597859" cy="89100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Autumn term, you will be learning Spanish so that you can get by when visiting a Spanish-speaking country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30A1E2-6D2B-63DC-F9DD-708575806887}"/>
              </a:ext>
            </a:extLst>
          </p:cNvPr>
          <p:cNvCxnSpPr>
            <a:cxnSpLocks/>
          </p:cNvCxnSpPr>
          <p:nvPr/>
        </p:nvCxnSpPr>
        <p:spPr>
          <a:xfrm>
            <a:off x="6444613" y="6550694"/>
            <a:ext cx="771424" cy="79985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4CA3ED-86C1-1685-8306-26E67615C30C}"/>
              </a:ext>
            </a:extLst>
          </p:cNvPr>
          <p:cNvCxnSpPr>
            <a:cxnSpLocks/>
          </p:cNvCxnSpPr>
          <p:nvPr/>
        </p:nvCxnSpPr>
        <p:spPr>
          <a:xfrm flipH="1" flipV="1">
            <a:off x="1530781" y="10563122"/>
            <a:ext cx="634035" cy="18373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1FEDE6F-ECEC-E966-3167-E0490B32BB54}"/>
              </a:ext>
            </a:extLst>
          </p:cNvPr>
          <p:cNvSpPr/>
          <p:nvPr/>
        </p:nvSpPr>
        <p:spPr>
          <a:xfrm>
            <a:off x="2833091" y="8681837"/>
            <a:ext cx="6628564" cy="98891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find out about popular names in Spain, Spanish celebrities, Spanish speaking countries, Spanish tapas, prices in euros, Spanish speaking towns, Spanish festivals (Navidad - Christmas)</a:t>
            </a:r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4ADAB5A-4F7D-2E95-5AA9-F54597A5C0F1}"/>
              </a:ext>
            </a:extLst>
          </p:cNvPr>
          <p:cNvSpPr/>
          <p:nvPr/>
        </p:nvSpPr>
        <p:spPr>
          <a:xfrm>
            <a:off x="3707046" y="776079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5AC94C4-3749-9EEC-FB9F-AD1AAF44069E}"/>
              </a:ext>
            </a:extLst>
          </p:cNvPr>
          <p:cNvCxnSpPr>
            <a:cxnSpLocks/>
          </p:cNvCxnSpPr>
          <p:nvPr/>
        </p:nvCxnSpPr>
        <p:spPr>
          <a:xfrm flipV="1">
            <a:off x="5074449" y="7565254"/>
            <a:ext cx="424146" cy="3528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1870E39-5545-BFC1-319A-77D6518C95E0}"/>
              </a:ext>
            </a:extLst>
          </p:cNvPr>
          <p:cNvSpPr/>
          <p:nvPr/>
        </p:nvSpPr>
        <p:spPr>
          <a:xfrm rot="16200000">
            <a:off x="-859661" y="833180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A6AF09B-CB96-92A9-C023-A07E434DAAA1}"/>
              </a:ext>
            </a:extLst>
          </p:cNvPr>
          <p:cNvCxnSpPr>
            <a:cxnSpLocks/>
          </p:cNvCxnSpPr>
          <p:nvPr/>
        </p:nvCxnSpPr>
        <p:spPr>
          <a:xfrm>
            <a:off x="2691673" y="6304030"/>
            <a:ext cx="490573" cy="47880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0092EA67-D3CC-BFA9-DA20-22A16A85E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449" y="1737721"/>
            <a:ext cx="1011181" cy="1011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8139F0-8477-0CF8-7D0C-925DF6E91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89588">
            <a:off x="8618020" y="11725389"/>
            <a:ext cx="1012024" cy="1012024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B353E0F-41B7-2A0D-1542-1BDBC8A5CB52}"/>
              </a:ext>
            </a:extLst>
          </p:cNvPr>
          <p:cNvSpPr/>
          <p:nvPr/>
        </p:nvSpPr>
        <p:spPr>
          <a:xfrm>
            <a:off x="6725558" y="1003761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SPANISH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C114FFA-0B21-D204-DEA8-5449E14BF022}"/>
              </a:ext>
            </a:extLst>
          </p:cNvPr>
          <p:cNvSpPr/>
          <p:nvPr/>
        </p:nvSpPr>
        <p:spPr>
          <a:xfrm>
            <a:off x="6465232" y="2642719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>
                <a:solidFill>
                  <a:prstClr val="black"/>
                </a:solidFill>
                <a:latin typeface="Calibri" panose="020F0502020204030204"/>
              </a:rPr>
              <a:t>FRENC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pic>
        <p:nvPicPr>
          <p:cNvPr id="1026" name="Picture 2" descr="Image result for SPANISH FLAG">
            <a:extLst>
              <a:ext uri="{FF2B5EF4-FFF2-40B4-BE49-F238E27FC236}">
                <a16:creationId xmlns:a16="http://schemas.microsoft.com/office/drawing/2014/main" id="{72F0C65A-96BD-FD23-3BCD-CB2710194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9" y="11356171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RENCH FLAG">
            <a:extLst>
              <a:ext uri="{FF2B5EF4-FFF2-40B4-BE49-F238E27FC236}">
                <a16:creationId xmlns:a16="http://schemas.microsoft.com/office/drawing/2014/main" id="{0F07E121-B92D-0B89-567E-F6F0367E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65" y="5657474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7D383990-7ABD-1179-B887-B28B91F14FF7}"/>
              </a:ext>
            </a:extLst>
          </p:cNvPr>
          <p:cNvSpPr/>
          <p:nvPr/>
        </p:nvSpPr>
        <p:spPr>
          <a:xfrm>
            <a:off x="922880" y="912521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a town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62B4C4-F297-27AB-2440-4F414CD3B086}"/>
              </a:ext>
            </a:extLst>
          </p:cNvPr>
          <p:cNvSpPr/>
          <p:nvPr/>
        </p:nvSpPr>
        <p:spPr>
          <a:xfrm>
            <a:off x="2964499" y="11984183"/>
            <a:ext cx="462813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 yourself up on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Memrise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Linguascope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help you learn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9227326-3254-BA67-B3C5-2C5A159847E4}"/>
              </a:ext>
            </a:extLst>
          </p:cNvPr>
          <p:cNvCxnSpPr>
            <a:cxnSpLocks/>
          </p:cNvCxnSpPr>
          <p:nvPr/>
        </p:nvCxnSpPr>
        <p:spPr>
          <a:xfrm flipH="1" flipV="1">
            <a:off x="5245457" y="10975878"/>
            <a:ext cx="381759" cy="39324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44C48E5-6780-09AD-AAB5-C3FE29FA87AC}"/>
              </a:ext>
            </a:extLst>
          </p:cNvPr>
          <p:cNvCxnSpPr>
            <a:cxnSpLocks/>
          </p:cNvCxnSpPr>
          <p:nvPr/>
        </p:nvCxnSpPr>
        <p:spPr>
          <a:xfrm flipH="1" flipV="1">
            <a:off x="1965453" y="9799829"/>
            <a:ext cx="263762" cy="41406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9229F77-208B-9A54-FE3F-B3BDC177CB27}"/>
              </a:ext>
            </a:extLst>
          </p:cNvPr>
          <p:cNvCxnSpPr>
            <a:cxnSpLocks/>
          </p:cNvCxnSpPr>
          <p:nvPr/>
        </p:nvCxnSpPr>
        <p:spPr>
          <a:xfrm flipH="1" flipV="1">
            <a:off x="5856029" y="10905814"/>
            <a:ext cx="490022" cy="55493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592CDB5-A445-7FDC-4BD6-EB12485DE3CE}"/>
              </a:ext>
            </a:extLst>
          </p:cNvPr>
          <p:cNvCxnSpPr>
            <a:cxnSpLocks/>
          </p:cNvCxnSpPr>
          <p:nvPr/>
        </p:nvCxnSpPr>
        <p:spPr>
          <a:xfrm flipV="1">
            <a:off x="2778327" y="10941021"/>
            <a:ext cx="26722" cy="47926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A0FA813-7A3A-6022-AE63-2737492863CC}"/>
              </a:ext>
            </a:extLst>
          </p:cNvPr>
          <p:cNvSpPr txBox="1"/>
          <p:nvPr/>
        </p:nvSpPr>
        <p:spPr>
          <a:xfrm>
            <a:off x="3875912" y="7854919"/>
            <a:ext cx="134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Introducing yourself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E62231E0-6ED6-8535-EB91-B7F95421392D}"/>
              </a:ext>
            </a:extLst>
          </p:cNvPr>
          <p:cNvSpPr/>
          <p:nvPr/>
        </p:nvSpPr>
        <p:spPr>
          <a:xfrm rot="16200000">
            <a:off x="-879216" y="259731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C911841-1F06-AE5D-45AF-FACCA9579D07}"/>
              </a:ext>
            </a:extLst>
          </p:cNvPr>
          <p:cNvSpPr/>
          <p:nvPr/>
        </p:nvSpPr>
        <p:spPr>
          <a:xfrm rot="16200000">
            <a:off x="-879752" y="546269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30ED9B5-C0DB-D920-87CE-B882011115CD}"/>
              </a:ext>
            </a:extLst>
          </p:cNvPr>
          <p:cNvSpPr/>
          <p:nvPr/>
        </p:nvSpPr>
        <p:spPr>
          <a:xfrm>
            <a:off x="1282227" y="744319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10EEFE-E7AF-2BA8-B4CF-054D38D3F8B1}"/>
              </a:ext>
            </a:extLst>
          </p:cNvPr>
          <p:cNvSpPr txBox="1"/>
          <p:nvPr/>
        </p:nvSpPr>
        <p:spPr>
          <a:xfrm>
            <a:off x="1457111" y="7471625"/>
            <a:ext cx="134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Numbers, age, dates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87E4E62-601C-AAEC-A2E7-F636E920D46B}"/>
              </a:ext>
            </a:extLst>
          </p:cNvPr>
          <p:cNvSpPr/>
          <p:nvPr/>
        </p:nvSpPr>
        <p:spPr>
          <a:xfrm>
            <a:off x="1706568" y="551463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6A8710F-C816-0E73-AD02-5F566186D4FC}"/>
              </a:ext>
            </a:extLst>
          </p:cNvPr>
          <p:cNvSpPr txBox="1"/>
          <p:nvPr/>
        </p:nvSpPr>
        <p:spPr>
          <a:xfrm>
            <a:off x="1853307" y="5574071"/>
            <a:ext cx="134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Brothers and sisters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3386446-7426-7FD9-BC58-E60CB2602194}"/>
              </a:ext>
            </a:extLst>
          </p:cNvPr>
          <p:cNvSpPr/>
          <p:nvPr/>
        </p:nvSpPr>
        <p:spPr>
          <a:xfrm>
            <a:off x="3809551" y="520874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E1AD7B4-F4EC-EEF2-2F72-C4E3781F26BD}"/>
              </a:ext>
            </a:extLst>
          </p:cNvPr>
          <p:cNvSpPr txBox="1"/>
          <p:nvPr/>
        </p:nvSpPr>
        <p:spPr>
          <a:xfrm>
            <a:off x="3928925" y="5226444"/>
            <a:ext cx="134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Likes and dislikes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4DC38D9-54BA-D2FC-8313-9E77865A1295}"/>
              </a:ext>
            </a:extLst>
          </p:cNvPr>
          <p:cNvSpPr/>
          <p:nvPr/>
        </p:nvSpPr>
        <p:spPr>
          <a:xfrm>
            <a:off x="1001419" y="646702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15A6F23-FBDE-447F-6C2C-23D600E76B69}"/>
              </a:ext>
            </a:extLst>
          </p:cNvPr>
          <p:cNvSpPr txBox="1"/>
          <p:nvPr/>
        </p:nvSpPr>
        <p:spPr>
          <a:xfrm>
            <a:off x="1137181" y="6538737"/>
            <a:ext cx="134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personality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6AF589A-FE42-6205-081D-C91DB6AF4091}"/>
              </a:ext>
            </a:extLst>
          </p:cNvPr>
          <p:cNvCxnSpPr>
            <a:cxnSpLocks/>
          </p:cNvCxnSpPr>
          <p:nvPr/>
        </p:nvCxnSpPr>
        <p:spPr>
          <a:xfrm flipV="1">
            <a:off x="2828033" y="7390286"/>
            <a:ext cx="424146" cy="3528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55C8D26-F15B-6A26-7926-BE98B102802A}"/>
              </a:ext>
            </a:extLst>
          </p:cNvPr>
          <p:cNvCxnSpPr>
            <a:cxnSpLocks/>
          </p:cNvCxnSpPr>
          <p:nvPr/>
        </p:nvCxnSpPr>
        <p:spPr>
          <a:xfrm>
            <a:off x="2430372" y="6861821"/>
            <a:ext cx="751874" cy="5887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4410E00-F544-F04D-4F5C-36FE2330BF13}"/>
              </a:ext>
            </a:extLst>
          </p:cNvPr>
          <p:cNvCxnSpPr>
            <a:cxnSpLocks/>
          </p:cNvCxnSpPr>
          <p:nvPr/>
        </p:nvCxnSpPr>
        <p:spPr>
          <a:xfrm flipH="1" flipV="1">
            <a:off x="5012785" y="5717098"/>
            <a:ext cx="211065" cy="49432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Free Free Heart Images, Download Free Free Heart Images png images, Free  ClipArts on Clipart Library">
            <a:extLst>
              <a:ext uri="{FF2B5EF4-FFF2-40B4-BE49-F238E27FC236}">
                <a16:creationId xmlns:a16="http://schemas.microsoft.com/office/drawing/2014/main" id="{5A3AAF85-3135-F4F4-1C5F-EF201B23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62" y="4900562"/>
            <a:ext cx="730276" cy="6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2210A701-9CE4-6D42-428D-47D076D9603D}"/>
              </a:ext>
            </a:extLst>
          </p:cNvPr>
          <p:cNvSpPr/>
          <p:nvPr/>
        </p:nvSpPr>
        <p:spPr>
          <a:xfrm>
            <a:off x="2395421" y="2388223"/>
            <a:ext cx="3538028" cy="152183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Summer term, you will continue learning French, finding out about school life and popular sports in French-speaking countries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CC32338-5AC8-AD50-CE11-A96E59B440C9}"/>
              </a:ext>
            </a:extLst>
          </p:cNvPr>
          <p:cNvSpPr/>
          <p:nvPr/>
        </p:nvSpPr>
        <p:spPr>
          <a:xfrm>
            <a:off x="3762852" y="421221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day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488338E-DF6C-8CE2-BA3D-F5E525726544}"/>
              </a:ext>
            </a:extLst>
          </p:cNvPr>
          <p:cNvSpPr/>
          <p:nvPr/>
        </p:nvSpPr>
        <p:spPr>
          <a:xfrm>
            <a:off x="985444" y="3487864"/>
            <a:ext cx="134793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uniform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DE872F8-578E-5D37-7E66-B23C99F064AC}"/>
              </a:ext>
            </a:extLst>
          </p:cNvPr>
          <p:cNvSpPr/>
          <p:nvPr/>
        </p:nvSpPr>
        <p:spPr>
          <a:xfrm>
            <a:off x="1965453" y="400299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Telling the time</a:t>
            </a:r>
          </a:p>
        </p:txBody>
      </p:sp>
      <p:pic>
        <p:nvPicPr>
          <p:cNvPr id="1032" name="Picture 8" descr="Free Clock Clipart Transparent, Download Free Clock Clipart Transparent png  images, Free ClipArts on Clipart Library">
            <a:extLst>
              <a:ext uri="{FF2B5EF4-FFF2-40B4-BE49-F238E27FC236}">
                <a16:creationId xmlns:a16="http://schemas.microsoft.com/office/drawing/2014/main" id="{767DAC60-1465-5280-6194-EDF47014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50" y="4684166"/>
            <a:ext cx="921201" cy="9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uro logo PNG">
            <a:extLst>
              <a:ext uri="{FF2B5EF4-FFF2-40B4-BE49-F238E27FC236}">
                <a16:creationId xmlns:a16="http://schemas.microsoft.com/office/drawing/2014/main" id="{FB9B212D-7330-880C-77A1-D9CD9507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36" y="7404275"/>
            <a:ext cx="768720" cy="7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Maps Of Spain - Download Spain Image Maps">
            <a:extLst>
              <a:ext uri="{FF2B5EF4-FFF2-40B4-BE49-F238E27FC236}">
                <a16:creationId xmlns:a16="http://schemas.microsoft.com/office/drawing/2014/main" id="{10BAD814-ACAA-8888-8D00-F42B208D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20" y="8244559"/>
            <a:ext cx="1282912" cy="8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5FFAE43-86B0-86D6-B32D-BA63489B1D7D}"/>
              </a:ext>
            </a:extLst>
          </p:cNvPr>
          <p:cNvCxnSpPr>
            <a:cxnSpLocks/>
          </p:cNvCxnSpPr>
          <p:nvPr/>
        </p:nvCxnSpPr>
        <p:spPr>
          <a:xfrm flipH="1">
            <a:off x="4723400" y="3714139"/>
            <a:ext cx="57708" cy="56328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617BAB0-3FF9-1A6A-F902-6BE8E4C556E8}"/>
              </a:ext>
            </a:extLst>
          </p:cNvPr>
          <p:cNvCxnSpPr>
            <a:cxnSpLocks/>
          </p:cNvCxnSpPr>
          <p:nvPr/>
        </p:nvCxnSpPr>
        <p:spPr>
          <a:xfrm>
            <a:off x="5536904" y="3317135"/>
            <a:ext cx="610469" cy="53319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BBA0361-EBEC-BD7E-A950-CE798636013E}"/>
              </a:ext>
            </a:extLst>
          </p:cNvPr>
          <p:cNvCxnSpPr>
            <a:cxnSpLocks/>
          </p:cNvCxnSpPr>
          <p:nvPr/>
        </p:nvCxnSpPr>
        <p:spPr>
          <a:xfrm flipH="1">
            <a:off x="3143356" y="3681720"/>
            <a:ext cx="138499" cy="40483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03EAA80-D0DC-43B9-C277-F82FA6ED4C84}"/>
              </a:ext>
            </a:extLst>
          </p:cNvPr>
          <p:cNvCxnSpPr>
            <a:cxnSpLocks/>
          </p:cNvCxnSpPr>
          <p:nvPr/>
        </p:nvCxnSpPr>
        <p:spPr>
          <a:xfrm flipV="1">
            <a:off x="2135830" y="3454002"/>
            <a:ext cx="405209" cy="3218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48B8DF43-0572-9AD8-9D2C-F22D1201F1E0}"/>
              </a:ext>
            </a:extLst>
          </p:cNvPr>
          <p:cNvSpPr/>
          <p:nvPr/>
        </p:nvSpPr>
        <p:spPr>
          <a:xfrm>
            <a:off x="1183749" y="1640939"/>
            <a:ext cx="134793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Weather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9EC95B6-0363-E613-4CA0-396CE1C6700F}"/>
              </a:ext>
            </a:extLst>
          </p:cNvPr>
          <p:cNvSpPr/>
          <p:nvPr/>
        </p:nvSpPr>
        <p:spPr>
          <a:xfrm>
            <a:off x="3225110" y="1567851"/>
            <a:ext cx="134793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Sporting activities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894CDDF-BC3B-E0EC-2216-ABB80FD615BA}"/>
              </a:ext>
            </a:extLst>
          </p:cNvPr>
          <p:cNvSpPr/>
          <p:nvPr/>
        </p:nvSpPr>
        <p:spPr>
          <a:xfrm>
            <a:off x="5413745" y="1603760"/>
            <a:ext cx="134793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Hobbies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6AF160E-5A0D-379C-4323-8061CBB4CDC6}"/>
              </a:ext>
            </a:extLst>
          </p:cNvPr>
          <p:cNvCxnSpPr>
            <a:cxnSpLocks/>
          </p:cNvCxnSpPr>
          <p:nvPr/>
        </p:nvCxnSpPr>
        <p:spPr>
          <a:xfrm>
            <a:off x="1864672" y="2194530"/>
            <a:ext cx="680190" cy="40811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843300E-9C2B-12D6-9072-584ABA58DB02}"/>
              </a:ext>
            </a:extLst>
          </p:cNvPr>
          <p:cNvCxnSpPr>
            <a:cxnSpLocks/>
          </p:cNvCxnSpPr>
          <p:nvPr/>
        </p:nvCxnSpPr>
        <p:spPr>
          <a:xfrm flipH="1">
            <a:off x="5831607" y="2280724"/>
            <a:ext cx="138499" cy="40483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7937645-D9C9-B191-0823-518FBA474921}"/>
              </a:ext>
            </a:extLst>
          </p:cNvPr>
          <p:cNvCxnSpPr>
            <a:cxnSpLocks/>
          </p:cNvCxnSpPr>
          <p:nvPr/>
        </p:nvCxnSpPr>
        <p:spPr>
          <a:xfrm>
            <a:off x="4435529" y="1952938"/>
            <a:ext cx="466581" cy="46004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Sun clipart free clip art images clipartcow - Cliparting.com">
            <a:extLst>
              <a:ext uri="{FF2B5EF4-FFF2-40B4-BE49-F238E27FC236}">
                <a16:creationId xmlns:a16="http://schemas.microsoft.com/office/drawing/2014/main" id="{C3796DA6-4DA8-7D68-1ECD-96FB8298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08" y="4777580"/>
            <a:ext cx="781334" cy="6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0104D14-E2EA-0825-B155-098110453E0E}"/>
              </a:ext>
            </a:extLst>
          </p:cNvPr>
          <p:cNvSpPr/>
          <p:nvPr/>
        </p:nvSpPr>
        <p:spPr>
          <a:xfrm>
            <a:off x="7585281" y="3533264"/>
            <a:ext cx="1664711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classe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8EB5D1-041A-D4EF-1C8F-4E574F66D929}"/>
              </a:ext>
            </a:extLst>
          </p:cNvPr>
          <p:cNvSpPr/>
          <p:nvPr/>
        </p:nvSpPr>
        <p:spPr>
          <a:xfrm>
            <a:off x="5498595" y="7842394"/>
            <a:ext cx="1924473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La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rentrée</a:t>
            </a: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00F20E10-9B59-A293-11C2-6E8E531E318C}"/>
              </a:ext>
            </a:extLst>
          </p:cNvPr>
          <p:cNvSpPr/>
          <p:nvPr/>
        </p:nvSpPr>
        <p:spPr>
          <a:xfrm>
            <a:off x="922636" y="2465533"/>
            <a:ext cx="1410746" cy="90037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Mon temps libre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228601-3A9D-AB1F-D91A-75CA8DCE81DC}"/>
              </a:ext>
            </a:extLst>
          </p:cNvPr>
          <p:cNvSpPr/>
          <p:nvPr/>
        </p:nvSpPr>
        <p:spPr>
          <a:xfrm>
            <a:off x="3468637" y="16588"/>
            <a:ext cx="6115807" cy="84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2000" b="1" dirty="0">
                <a:solidFill>
                  <a:schemeClr val="tx1"/>
                </a:solidFill>
                <a:latin typeface="Century Gothic"/>
              </a:rPr>
              <a:t>Intent: Languages help you to listen, understand and express yourself in the wider world</a:t>
            </a:r>
          </a:p>
        </p:txBody>
      </p:sp>
    </p:spTree>
    <p:extLst>
      <p:ext uri="{BB962C8B-B14F-4D97-AF65-F5344CB8AC3E}">
        <p14:creationId xmlns:p14="http://schemas.microsoft.com/office/powerpoint/2010/main" val="264440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8 French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911421" y="624018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33844" y="4369383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84441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7923096" y="1161811"/>
            <a:ext cx="9538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to 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186758" y="142948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6930976" y="10625995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094149" y="1076827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281227" y="10729736"/>
            <a:ext cx="631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314773" y="1102305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1E51E9-4889-D346-088C-BF5C6FDEE3F9}"/>
              </a:ext>
            </a:extLst>
          </p:cNvPr>
          <p:cNvSpPr/>
          <p:nvPr/>
        </p:nvSpPr>
        <p:spPr>
          <a:xfrm>
            <a:off x="6236401" y="737632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activity plans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B551CE1-F966-312F-3C60-16584D0599D3}"/>
              </a:ext>
            </a:extLst>
          </p:cNvPr>
          <p:cNvSpPr/>
          <p:nvPr/>
        </p:nvSpPr>
        <p:spPr>
          <a:xfrm>
            <a:off x="7822352" y="882745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Arranging to go out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A47A4C-6422-8C7B-05C4-DEB45A7BA2F9}"/>
              </a:ext>
            </a:extLst>
          </p:cNvPr>
          <p:cNvSpPr/>
          <p:nvPr/>
        </p:nvSpPr>
        <p:spPr>
          <a:xfrm>
            <a:off x="2949204" y="927518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Places in town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C6C153-6605-CDB8-579D-6515D52469BC}"/>
              </a:ext>
            </a:extLst>
          </p:cNvPr>
          <p:cNvSpPr/>
          <p:nvPr/>
        </p:nvSpPr>
        <p:spPr>
          <a:xfrm>
            <a:off x="3956355" y="63129"/>
            <a:ext cx="5407940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E5FAF6A-8F48-50AF-CBB8-850AFA4DADA7}"/>
              </a:ext>
            </a:extLst>
          </p:cNvPr>
          <p:cNvSpPr/>
          <p:nvPr/>
        </p:nvSpPr>
        <p:spPr>
          <a:xfrm>
            <a:off x="6398148" y="926889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Weekend activities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18A37DE-F0E7-B916-A2DE-10BAA584FE1D}"/>
              </a:ext>
            </a:extLst>
          </p:cNvPr>
          <p:cNvCxnSpPr>
            <a:cxnSpLocks/>
          </p:cNvCxnSpPr>
          <p:nvPr/>
        </p:nvCxnSpPr>
        <p:spPr>
          <a:xfrm flipV="1">
            <a:off x="3741002" y="8957765"/>
            <a:ext cx="424146" cy="3528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20A314E3-8BF3-E345-582F-57D6E282601E}"/>
              </a:ext>
            </a:extLst>
          </p:cNvPr>
          <p:cNvSpPr/>
          <p:nvPr/>
        </p:nvSpPr>
        <p:spPr>
          <a:xfrm>
            <a:off x="7766611" y="792254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Ordering café food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EFD7B1A-225C-63E6-3663-C342B65607AE}"/>
              </a:ext>
            </a:extLst>
          </p:cNvPr>
          <p:cNvSpPr/>
          <p:nvPr/>
        </p:nvSpPr>
        <p:spPr>
          <a:xfrm>
            <a:off x="130353" y="11888237"/>
            <a:ext cx="8119299" cy="76979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tense of regular and irregular verbs, past and future tenses,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80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 </a:t>
            </a:r>
            <a:r>
              <a:rPr lang="en-GB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ome,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adjectival agreement, negatives, using three tenses together</a:t>
            </a:r>
            <a:endParaRPr kumimoji="0" lang="en-GB" sz="18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2ACE1B1-BA91-A112-45A9-914F1BEB2D09}"/>
              </a:ext>
            </a:extLst>
          </p:cNvPr>
          <p:cNvSpPr/>
          <p:nvPr/>
        </p:nvSpPr>
        <p:spPr>
          <a:xfrm>
            <a:off x="4370577" y="735938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Visiting Paris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DBA205-FCC2-53D8-5C07-CFB7E62F4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513" y="1607295"/>
            <a:ext cx="1011181" cy="1011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78436A-4D11-C9E0-ABB4-464738E97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63895">
            <a:off x="8358735" y="11632679"/>
            <a:ext cx="1012024" cy="1012024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5836623-D544-7197-10EF-CF5969D6BDB9}"/>
              </a:ext>
            </a:extLst>
          </p:cNvPr>
          <p:cNvSpPr/>
          <p:nvPr/>
        </p:nvSpPr>
        <p:spPr>
          <a:xfrm rot="16200000">
            <a:off x="-879216" y="259731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CF7E969-CE40-3F0C-DE4E-FCDCC30D6A50}"/>
              </a:ext>
            </a:extLst>
          </p:cNvPr>
          <p:cNvSpPr/>
          <p:nvPr/>
        </p:nvSpPr>
        <p:spPr>
          <a:xfrm rot="16200000">
            <a:off x="-879752" y="546269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63FE726-8685-A57D-BCED-6F56C6376AD7}"/>
              </a:ext>
            </a:extLst>
          </p:cNvPr>
          <p:cNvSpPr/>
          <p:nvPr/>
        </p:nvSpPr>
        <p:spPr>
          <a:xfrm rot="16200000">
            <a:off x="-859661" y="833180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DF7E0DE-08AE-14BE-FD8C-3526DC0F62F8}"/>
              </a:ext>
            </a:extLst>
          </p:cNvPr>
          <p:cNvSpPr/>
          <p:nvPr/>
        </p:nvSpPr>
        <p:spPr>
          <a:xfrm>
            <a:off x="2649099" y="10201986"/>
            <a:ext cx="32155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Ma vie de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famille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C333642-7B91-F5F3-C682-87E6A28174CD}"/>
              </a:ext>
            </a:extLst>
          </p:cNvPr>
          <p:cNvSpPr/>
          <p:nvPr/>
        </p:nvSpPr>
        <p:spPr>
          <a:xfrm>
            <a:off x="3838702" y="8324116"/>
            <a:ext cx="3340500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En</a:t>
            </a: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ville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98E14D-45BD-62D6-5DEB-2D26EA59A0BC}"/>
              </a:ext>
            </a:extLst>
          </p:cNvPr>
          <p:cNvCxnSpPr>
            <a:cxnSpLocks/>
          </p:cNvCxnSpPr>
          <p:nvPr/>
        </p:nvCxnSpPr>
        <p:spPr>
          <a:xfrm flipV="1">
            <a:off x="6236179" y="7989290"/>
            <a:ext cx="424146" cy="3528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AB6D2C-7BE3-E750-BB84-004E1BFF89CC}"/>
              </a:ext>
            </a:extLst>
          </p:cNvPr>
          <p:cNvCxnSpPr>
            <a:cxnSpLocks/>
          </p:cNvCxnSpPr>
          <p:nvPr/>
        </p:nvCxnSpPr>
        <p:spPr>
          <a:xfrm flipH="1" flipV="1">
            <a:off x="6930976" y="8971790"/>
            <a:ext cx="941729" cy="24304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BEB0E7-D5A4-EC28-4C00-BE98B6B2A080}"/>
              </a:ext>
            </a:extLst>
          </p:cNvPr>
          <p:cNvCxnSpPr>
            <a:cxnSpLocks/>
          </p:cNvCxnSpPr>
          <p:nvPr/>
        </p:nvCxnSpPr>
        <p:spPr>
          <a:xfrm flipH="1">
            <a:off x="7029168" y="8433426"/>
            <a:ext cx="1000782" cy="12048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5C502F1-9625-4E0C-FCB4-F439DE8C735D}"/>
              </a:ext>
            </a:extLst>
          </p:cNvPr>
          <p:cNvCxnSpPr>
            <a:cxnSpLocks/>
          </p:cNvCxnSpPr>
          <p:nvPr/>
        </p:nvCxnSpPr>
        <p:spPr>
          <a:xfrm flipH="1" flipV="1">
            <a:off x="6410246" y="8847668"/>
            <a:ext cx="405537" cy="47762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4" descr="Image result for FRENCH FLAG">
            <a:extLst>
              <a:ext uri="{FF2B5EF4-FFF2-40B4-BE49-F238E27FC236}">
                <a16:creationId xmlns:a16="http://schemas.microsoft.com/office/drawing/2014/main" id="{4C758DA9-07C1-0430-F4CE-81028327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10" y="4691551"/>
            <a:ext cx="1544051" cy="10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171FADD9-7C71-B83B-4685-284FE5614815}"/>
              </a:ext>
            </a:extLst>
          </p:cNvPr>
          <p:cNvSpPr/>
          <p:nvPr/>
        </p:nvSpPr>
        <p:spPr>
          <a:xfrm>
            <a:off x="2005441" y="1110391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my family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120F1B2-7B5D-9690-227D-E49044DE1220}"/>
              </a:ext>
            </a:extLst>
          </p:cNvPr>
          <p:cNvSpPr/>
          <p:nvPr/>
        </p:nvSpPr>
        <p:spPr>
          <a:xfrm>
            <a:off x="341066" y="1044860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 where I live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F463E0C-9548-1C8F-8166-38FCBBAD4953}"/>
              </a:ext>
            </a:extLst>
          </p:cNvPr>
          <p:cNvSpPr/>
          <p:nvPr/>
        </p:nvSpPr>
        <p:spPr>
          <a:xfrm rot="19958836">
            <a:off x="5898519" y="10181311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4E161A3-3533-8369-E5FD-D82F98F04DB6}"/>
              </a:ext>
            </a:extLst>
          </p:cNvPr>
          <p:cNvSpPr/>
          <p:nvPr/>
        </p:nvSpPr>
        <p:spPr>
          <a:xfrm>
            <a:off x="4500978" y="1110966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Describing pets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ree Numbers, Download Free Numbers png images, Free ClipArts on Clipart  Library">
            <a:extLst>
              <a:ext uri="{FF2B5EF4-FFF2-40B4-BE49-F238E27FC236}">
                <a16:creationId xmlns:a16="http://schemas.microsoft.com/office/drawing/2014/main" id="{6FB7F4AA-1B95-CE56-DE3D-564D2843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766">
            <a:off x="8111156" y="10293260"/>
            <a:ext cx="1420525" cy="8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1BE1B438-3171-81AD-1631-237F03E82285}"/>
              </a:ext>
            </a:extLst>
          </p:cNvPr>
          <p:cNvSpPr/>
          <p:nvPr/>
        </p:nvSpPr>
        <p:spPr>
          <a:xfrm>
            <a:off x="980122" y="9346505"/>
            <a:ext cx="1546847" cy="84964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 eat for breakfast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93 Eiffel Tower Line Cartoon Illustrations &amp; Clip Art - iStock">
            <a:extLst>
              <a:ext uri="{FF2B5EF4-FFF2-40B4-BE49-F238E27FC236}">
                <a16:creationId xmlns:a16="http://schemas.microsoft.com/office/drawing/2014/main" id="{EE2378CC-1AF5-CB72-02B6-0F7BB75E1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r="18112"/>
          <a:stretch/>
        </p:blipFill>
        <p:spPr bwMode="auto">
          <a:xfrm>
            <a:off x="8346401" y="5922128"/>
            <a:ext cx="1083260" cy="19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18F83E-AF02-8484-65AA-EC953FC788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6703" y="5882369"/>
            <a:ext cx="1091036" cy="1324829"/>
          </a:xfrm>
          <a:prstGeom prst="rect">
            <a:avLst/>
          </a:prstGeom>
        </p:spPr>
      </p:pic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42E74DF-C255-882E-0A62-6B97CFBF1AE3}"/>
              </a:ext>
            </a:extLst>
          </p:cNvPr>
          <p:cNvSpPr/>
          <p:nvPr/>
        </p:nvSpPr>
        <p:spPr>
          <a:xfrm>
            <a:off x="2760118" y="6491091"/>
            <a:ext cx="32155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Vive</a:t>
            </a: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 les vacances!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F4E94FE-547D-1E65-BF57-412CFBF020B2}"/>
              </a:ext>
            </a:extLst>
          </p:cNvPr>
          <p:cNvCxnSpPr>
            <a:cxnSpLocks/>
          </p:cNvCxnSpPr>
          <p:nvPr/>
        </p:nvCxnSpPr>
        <p:spPr>
          <a:xfrm flipV="1">
            <a:off x="3211091" y="10801414"/>
            <a:ext cx="424146" cy="3528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BCDC621-13FE-E646-A754-3D483E563C77}"/>
              </a:ext>
            </a:extLst>
          </p:cNvPr>
          <p:cNvCxnSpPr>
            <a:cxnSpLocks/>
          </p:cNvCxnSpPr>
          <p:nvPr/>
        </p:nvCxnSpPr>
        <p:spPr>
          <a:xfrm flipV="1">
            <a:off x="1808160" y="10704279"/>
            <a:ext cx="1038376" cy="9661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F170DB9-5717-BD47-426A-542FB9AE484B}"/>
              </a:ext>
            </a:extLst>
          </p:cNvPr>
          <p:cNvCxnSpPr>
            <a:cxnSpLocks/>
          </p:cNvCxnSpPr>
          <p:nvPr/>
        </p:nvCxnSpPr>
        <p:spPr>
          <a:xfrm>
            <a:off x="2252340" y="9844212"/>
            <a:ext cx="774368" cy="54647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1FC77C1-DC58-5206-E75D-FFF9DCB1D07D}"/>
              </a:ext>
            </a:extLst>
          </p:cNvPr>
          <p:cNvCxnSpPr>
            <a:cxnSpLocks/>
          </p:cNvCxnSpPr>
          <p:nvPr/>
        </p:nvCxnSpPr>
        <p:spPr>
          <a:xfrm flipH="1" flipV="1">
            <a:off x="4324597" y="10790377"/>
            <a:ext cx="454383" cy="45251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DE03617D-6165-0625-1564-6AF06777375A}"/>
              </a:ext>
            </a:extLst>
          </p:cNvPr>
          <p:cNvSpPr/>
          <p:nvPr/>
        </p:nvSpPr>
        <p:spPr>
          <a:xfrm>
            <a:off x="4438726" y="4658912"/>
            <a:ext cx="32155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J’adore</a:t>
            </a: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 les fêtes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21D7050-726D-9920-719A-E648A3B81CA2}"/>
              </a:ext>
            </a:extLst>
          </p:cNvPr>
          <p:cNvSpPr/>
          <p:nvPr/>
        </p:nvSpPr>
        <p:spPr>
          <a:xfrm>
            <a:off x="2814219" y="2726391"/>
            <a:ext cx="2638191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À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loisir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8D08C2D-76D5-40FC-4896-5D329917FF03}"/>
              </a:ext>
            </a:extLst>
          </p:cNvPr>
          <p:cNvSpPr/>
          <p:nvPr/>
        </p:nvSpPr>
        <p:spPr>
          <a:xfrm>
            <a:off x="3301059" y="556262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to a theme park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1B44F5B-713F-59B8-07E0-30985E1A07FD}"/>
              </a:ext>
            </a:extLst>
          </p:cNvPr>
          <p:cNvSpPr/>
          <p:nvPr/>
        </p:nvSpPr>
        <p:spPr>
          <a:xfrm>
            <a:off x="2688813" y="737099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holidays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5B12F3F-0AF0-8D90-4577-8BB536FDD060}"/>
              </a:ext>
            </a:extLst>
          </p:cNvPr>
          <p:cNvSpPr/>
          <p:nvPr/>
        </p:nvSpPr>
        <p:spPr>
          <a:xfrm>
            <a:off x="1123816" y="5573327"/>
            <a:ext cx="1983169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 went and how I travelled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DCBC2C4-C637-4BDB-AE97-93B86E3F05AB}"/>
              </a:ext>
            </a:extLst>
          </p:cNvPr>
          <p:cNvSpPr/>
          <p:nvPr/>
        </p:nvSpPr>
        <p:spPr>
          <a:xfrm>
            <a:off x="979346" y="739791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holiday activities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6FE16F4-40D7-D7C4-7ED9-60A8F10FC22E}"/>
              </a:ext>
            </a:extLst>
          </p:cNvPr>
          <p:cNvSpPr/>
          <p:nvPr/>
        </p:nvSpPr>
        <p:spPr>
          <a:xfrm>
            <a:off x="5020711" y="552788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Disastrous</a:t>
            </a:r>
          </a:p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holiday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E8617AD-613A-0CBB-3654-63BCCA338A66}"/>
              </a:ext>
            </a:extLst>
          </p:cNvPr>
          <p:cNvCxnSpPr>
            <a:cxnSpLocks/>
          </p:cNvCxnSpPr>
          <p:nvPr/>
        </p:nvCxnSpPr>
        <p:spPr>
          <a:xfrm flipV="1">
            <a:off x="3903071" y="7055547"/>
            <a:ext cx="151919" cy="55332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DD41206-0535-5765-04B6-8587AD52C9C9}"/>
              </a:ext>
            </a:extLst>
          </p:cNvPr>
          <p:cNvCxnSpPr>
            <a:cxnSpLocks/>
          </p:cNvCxnSpPr>
          <p:nvPr/>
        </p:nvCxnSpPr>
        <p:spPr>
          <a:xfrm flipH="1" flipV="1">
            <a:off x="4819025" y="7937498"/>
            <a:ext cx="58463" cy="52066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A8C2BB-8DCC-9736-BB67-BE7E7D512D4B}"/>
              </a:ext>
            </a:extLst>
          </p:cNvPr>
          <p:cNvCxnSpPr>
            <a:cxnSpLocks/>
          </p:cNvCxnSpPr>
          <p:nvPr/>
        </p:nvCxnSpPr>
        <p:spPr>
          <a:xfrm flipV="1">
            <a:off x="5195311" y="6180952"/>
            <a:ext cx="452072" cy="39926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B8B5C7C-58A4-0DF9-B978-56BBB4E92BE7}"/>
              </a:ext>
            </a:extLst>
          </p:cNvPr>
          <p:cNvCxnSpPr>
            <a:cxnSpLocks/>
          </p:cNvCxnSpPr>
          <p:nvPr/>
        </p:nvCxnSpPr>
        <p:spPr>
          <a:xfrm flipH="1" flipV="1">
            <a:off x="3699233" y="6113093"/>
            <a:ext cx="58463" cy="52066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BE8A568-2451-8270-A794-9B3C1C5E355E}"/>
              </a:ext>
            </a:extLst>
          </p:cNvPr>
          <p:cNvCxnSpPr>
            <a:cxnSpLocks/>
          </p:cNvCxnSpPr>
          <p:nvPr/>
        </p:nvCxnSpPr>
        <p:spPr>
          <a:xfrm flipH="1" flipV="1">
            <a:off x="2853849" y="6059806"/>
            <a:ext cx="287985" cy="68796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E172A21-B432-80DA-6EBE-61E4DB4671B4}"/>
              </a:ext>
            </a:extLst>
          </p:cNvPr>
          <p:cNvCxnSpPr>
            <a:cxnSpLocks/>
          </p:cNvCxnSpPr>
          <p:nvPr/>
        </p:nvCxnSpPr>
        <p:spPr>
          <a:xfrm flipV="1">
            <a:off x="2360503" y="7019510"/>
            <a:ext cx="577192" cy="70099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32878E44-47EE-3C0D-F4C3-D621AAC5A6E4}"/>
              </a:ext>
            </a:extLst>
          </p:cNvPr>
          <p:cNvSpPr/>
          <p:nvPr/>
        </p:nvSpPr>
        <p:spPr>
          <a:xfrm>
            <a:off x="4790549" y="366269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Buying food at a market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3B799A4-C61D-1447-9A3A-2695A20B7718}"/>
              </a:ext>
            </a:extLst>
          </p:cNvPr>
          <p:cNvSpPr/>
          <p:nvPr/>
        </p:nvSpPr>
        <p:spPr>
          <a:xfrm>
            <a:off x="6697541" y="3713025"/>
            <a:ext cx="174892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Festivals and celebrations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22FC912-09E1-F142-81A5-0F0416D9E012}"/>
              </a:ext>
            </a:extLst>
          </p:cNvPr>
          <p:cNvSpPr/>
          <p:nvPr/>
        </p:nvSpPr>
        <p:spPr>
          <a:xfrm>
            <a:off x="3016499" y="369572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French food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2C4DF21-328F-79E6-38BA-7E60E97D202C}"/>
              </a:ext>
            </a:extLst>
          </p:cNvPr>
          <p:cNvSpPr/>
          <p:nvPr/>
        </p:nvSpPr>
        <p:spPr>
          <a:xfrm>
            <a:off x="1015455" y="3592969"/>
            <a:ext cx="177468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 programmes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5FB1D9C-72C8-8025-416E-91D45134272A}"/>
              </a:ext>
            </a:extLst>
          </p:cNvPr>
          <p:cNvSpPr/>
          <p:nvPr/>
        </p:nvSpPr>
        <p:spPr>
          <a:xfrm>
            <a:off x="977746" y="272584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technology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F43A766-74EE-E6F6-F14C-9E607266BDA3}"/>
              </a:ext>
            </a:extLst>
          </p:cNvPr>
          <p:cNvSpPr/>
          <p:nvPr/>
        </p:nvSpPr>
        <p:spPr>
          <a:xfrm>
            <a:off x="2948715" y="180205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to the cinema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B5C065F-73DD-C1CC-3E34-ECFC83A0081A}"/>
              </a:ext>
            </a:extLst>
          </p:cNvPr>
          <p:cNvSpPr/>
          <p:nvPr/>
        </p:nvSpPr>
        <p:spPr>
          <a:xfrm>
            <a:off x="1189664" y="181466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Shopping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D0D2D0B8-8E88-73C6-EE41-DE02CB58E349}"/>
              </a:ext>
            </a:extLst>
          </p:cNvPr>
          <p:cNvSpPr/>
          <p:nvPr/>
        </p:nvSpPr>
        <p:spPr>
          <a:xfrm>
            <a:off x="4656500" y="179871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Free-time activities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D72169E-00AE-5DC3-5051-CDFB8B5661C2}"/>
              </a:ext>
            </a:extLst>
          </p:cNvPr>
          <p:cNvCxnSpPr>
            <a:cxnSpLocks/>
          </p:cNvCxnSpPr>
          <p:nvPr/>
        </p:nvCxnSpPr>
        <p:spPr>
          <a:xfrm flipV="1">
            <a:off x="4900531" y="2481185"/>
            <a:ext cx="551879" cy="53522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E983BDE-BA09-8A9F-03B5-7DDFE77DECD8}"/>
              </a:ext>
            </a:extLst>
          </p:cNvPr>
          <p:cNvCxnSpPr>
            <a:cxnSpLocks/>
          </p:cNvCxnSpPr>
          <p:nvPr/>
        </p:nvCxnSpPr>
        <p:spPr>
          <a:xfrm flipV="1">
            <a:off x="7361876" y="4403038"/>
            <a:ext cx="622835" cy="50159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9336FAE-8FF5-5EF3-76AD-612433A10C32}"/>
              </a:ext>
            </a:extLst>
          </p:cNvPr>
          <p:cNvCxnSpPr>
            <a:cxnSpLocks/>
          </p:cNvCxnSpPr>
          <p:nvPr/>
        </p:nvCxnSpPr>
        <p:spPr>
          <a:xfrm flipH="1" flipV="1">
            <a:off x="4247004" y="4138965"/>
            <a:ext cx="859616" cy="66235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roissant icon outline style Royalty Free Vector Image">
            <a:extLst>
              <a:ext uri="{FF2B5EF4-FFF2-40B4-BE49-F238E27FC236}">
                <a16:creationId xmlns:a16="http://schemas.microsoft.com/office/drawing/2014/main" id="{A1822B96-A39C-9EC6-11F9-24D66AD88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16324" r="5130" b="23683"/>
          <a:stretch/>
        </p:blipFill>
        <p:spPr bwMode="auto">
          <a:xfrm rot="18952083">
            <a:off x="1225166" y="8383560"/>
            <a:ext cx="937910" cy="6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FC489A6-F4CF-4580-34B5-CEBAF49FE1C0}"/>
              </a:ext>
            </a:extLst>
          </p:cNvPr>
          <p:cNvCxnSpPr>
            <a:cxnSpLocks/>
          </p:cNvCxnSpPr>
          <p:nvPr/>
        </p:nvCxnSpPr>
        <p:spPr>
          <a:xfrm flipH="1" flipV="1">
            <a:off x="6019183" y="4254782"/>
            <a:ext cx="128816" cy="59086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FAC8013-5CA7-0907-3BDA-75CB23EDB8B9}"/>
              </a:ext>
            </a:extLst>
          </p:cNvPr>
          <p:cNvCxnSpPr>
            <a:cxnSpLocks/>
          </p:cNvCxnSpPr>
          <p:nvPr/>
        </p:nvCxnSpPr>
        <p:spPr>
          <a:xfrm flipH="1" flipV="1">
            <a:off x="3553994" y="2432244"/>
            <a:ext cx="83981" cy="43073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7883E46-9A66-E9E4-11C5-903FF2A5B4B2}"/>
              </a:ext>
            </a:extLst>
          </p:cNvPr>
          <p:cNvCxnSpPr>
            <a:cxnSpLocks/>
          </p:cNvCxnSpPr>
          <p:nvPr/>
        </p:nvCxnSpPr>
        <p:spPr>
          <a:xfrm flipH="1" flipV="1">
            <a:off x="2483421" y="2327760"/>
            <a:ext cx="551879" cy="53522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AF84D4-2B75-4F9F-6C0E-A661ACBA2A6F}"/>
              </a:ext>
            </a:extLst>
          </p:cNvPr>
          <p:cNvCxnSpPr>
            <a:cxnSpLocks/>
          </p:cNvCxnSpPr>
          <p:nvPr/>
        </p:nvCxnSpPr>
        <p:spPr>
          <a:xfrm flipH="1" flipV="1">
            <a:off x="2217369" y="3051314"/>
            <a:ext cx="731346" cy="1917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4F9C1D9-1E53-AE4E-2470-EC7BA2D910F4}"/>
              </a:ext>
            </a:extLst>
          </p:cNvPr>
          <p:cNvCxnSpPr>
            <a:cxnSpLocks/>
          </p:cNvCxnSpPr>
          <p:nvPr/>
        </p:nvCxnSpPr>
        <p:spPr>
          <a:xfrm flipV="1">
            <a:off x="2267258" y="3311641"/>
            <a:ext cx="738574" cy="49743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29346020-920C-EE64-AFB7-741C5EF3B065}"/>
              </a:ext>
            </a:extLst>
          </p:cNvPr>
          <p:cNvSpPr/>
          <p:nvPr/>
        </p:nvSpPr>
        <p:spPr>
          <a:xfrm>
            <a:off x="1001827" y="4517226"/>
            <a:ext cx="2135444" cy="98209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 a cake following a French recipe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813C7FA-FD08-F2A9-CE34-EC944EED3C27}"/>
              </a:ext>
            </a:extLst>
          </p:cNvPr>
          <p:cNvSpPr txBox="1"/>
          <p:nvPr/>
        </p:nvSpPr>
        <p:spPr>
          <a:xfrm>
            <a:off x="4776746" y="82382"/>
            <a:ext cx="4804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French helps you to listen, understand and express yourself in the wider world</a:t>
            </a:r>
            <a:endParaRPr lang="en-GB"/>
          </a:p>
        </p:txBody>
      </p:sp>
      <p:pic>
        <p:nvPicPr>
          <p:cNvPr id="2052" name="Picture 4" descr="Full Shopping Bag Outline Flat Icon on White Stock Vector - Illustration of  simple, design: 123552177">
            <a:extLst>
              <a:ext uri="{FF2B5EF4-FFF2-40B4-BE49-F238E27FC236}">
                <a16:creationId xmlns:a16="http://schemas.microsoft.com/office/drawing/2014/main" id="{8EC8EDBB-3E89-4A76-8025-C7DD6CCA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40" y="2499512"/>
            <a:ext cx="1171493" cy="11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v line icon outline logo Royalty Free Vector Image">
            <a:extLst>
              <a:ext uri="{FF2B5EF4-FFF2-40B4-BE49-F238E27FC236}">
                <a16:creationId xmlns:a16="http://schemas.microsoft.com/office/drawing/2014/main" id="{A4BA5262-51D0-48E7-8239-58B4181CF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t="24150" r="26202" b="32304"/>
          <a:stretch/>
        </p:blipFill>
        <p:spPr bwMode="auto">
          <a:xfrm>
            <a:off x="6891954" y="2503036"/>
            <a:ext cx="1216908" cy="11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bile phone outline - Free communications icons">
            <a:extLst>
              <a:ext uri="{FF2B5EF4-FFF2-40B4-BE49-F238E27FC236}">
                <a16:creationId xmlns:a16="http://schemas.microsoft.com/office/drawing/2014/main" id="{A2C23FAE-8155-4DCA-86DA-3108FEF0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73" y="2584223"/>
            <a:ext cx="1334227" cy="13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ransparent Maleta Png - Outline Suitcase, Png Download , Transparent Png  Image - PNGitem">
            <a:extLst>
              <a:ext uri="{FF2B5EF4-FFF2-40B4-BE49-F238E27FC236}">
                <a16:creationId xmlns:a16="http://schemas.microsoft.com/office/drawing/2014/main" id="{49B33E13-B2F6-4D88-9D84-9A16E7847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" b="23798"/>
          <a:stretch/>
        </p:blipFill>
        <p:spPr bwMode="auto">
          <a:xfrm>
            <a:off x="1456314" y="6416552"/>
            <a:ext cx="1133924" cy="8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oom service coffee cup icon outline style Vector Image">
            <a:extLst>
              <a:ext uri="{FF2B5EF4-FFF2-40B4-BE49-F238E27FC236}">
                <a16:creationId xmlns:a16="http://schemas.microsoft.com/office/drawing/2014/main" id="{C0085FCA-A7D7-4E0D-B6AB-3627635C0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24444"/>
          <a:stretch/>
        </p:blipFill>
        <p:spPr bwMode="auto">
          <a:xfrm>
            <a:off x="2298302" y="8289988"/>
            <a:ext cx="1439633" cy="9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8" descr="Free Birthday Cake Outline, Download Free Birthday Cake Outline png images,  Free ClipArts on Clipart Library">
            <a:extLst>
              <a:ext uri="{FF2B5EF4-FFF2-40B4-BE49-F238E27FC236}">
                <a16:creationId xmlns:a16="http://schemas.microsoft.com/office/drawing/2014/main" id="{4D66B8FC-ABD9-46AE-A129-30735827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33" y="4517085"/>
            <a:ext cx="960703" cy="9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33EF06-F13B-5E85-8F82-D5BBAEBB7C9D}"/>
              </a:ext>
            </a:extLst>
          </p:cNvPr>
          <p:cNvSpPr/>
          <p:nvPr/>
        </p:nvSpPr>
        <p:spPr>
          <a:xfrm>
            <a:off x="4714387" y="927568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Opinions on  where I live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60FE37-DA49-84AB-6D59-DECF8B083574}"/>
              </a:ext>
            </a:extLst>
          </p:cNvPr>
          <p:cNvCxnSpPr>
            <a:cxnSpLocks/>
          </p:cNvCxnSpPr>
          <p:nvPr/>
        </p:nvCxnSpPr>
        <p:spPr>
          <a:xfrm flipH="1" flipV="1">
            <a:off x="4969829" y="8892591"/>
            <a:ext cx="58463" cy="52066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20D8F81-F908-6D57-94C1-A5F08F62FDBE}"/>
              </a:ext>
            </a:extLst>
          </p:cNvPr>
          <p:cNvSpPr/>
          <p:nvPr/>
        </p:nvSpPr>
        <p:spPr>
          <a:xfrm>
            <a:off x="3921049" y="16588"/>
            <a:ext cx="5680151" cy="84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Intent: French helps you to listen, understand and express yourself in the wider world</a:t>
            </a:r>
          </a:p>
        </p:txBody>
      </p:sp>
    </p:spTree>
    <p:extLst>
      <p:ext uri="{BB962C8B-B14F-4D97-AF65-F5344CB8AC3E}">
        <p14:creationId xmlns:p14="http://schemas.microsoft.com/office/powerpoint/2010/main" val="305971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92CD4F-1E83-8B63-DDFC-70E566C6C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24871">
            <a:off x="8500522" y="1646933"/>
            <a:ext cx="1316850" cy="13168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161365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837354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9 French Learning Journey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414688" y="3734346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02120" y="1186031"/>
            <a:ext cx="697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to </a:t>
            </a:r>
          </a:p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6" y="153869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256427" y="10643217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384884" y="1080151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588327" y="10874916"/>
            <a:ext cx="631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</a:t>
            </a:r>
          </a:p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677959" y="11155556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4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1CC464-21FB-0B4F-92B1-EFD2C8ECDD63}"/>
              </a:ext>
            </a:extLst>
          </p:cNvPr>
          <p:cNvSpPr/>
          <p:nvPr/>
        </p:nvSpPr>
        <p:spPr>
          <a:xfrm>
            <a:off x="3921049" y="-109178"/>
            <a:ext cx="5680151" cy="84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Intent: French helps you to listen, understand and express yourself in the wider world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83F7E8-614B-B78D-8278-5686F0C52142}"/>
              </a:ext>
            </a:extLst>
          </p:cNvPr>
          <p:cNvCxnSpPr>
            <a:cxnSpLocks/>
          </p:cNvCxnSpPr>
          <p:nvPr/>
        </p:nvCxnSpPr>
        <p:spPr>
          <a:xfrm flipV="1">
            <a:off x="200025" y="5279209"/>
            <a:ext cx="253214" cy="121366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88642C9-FF6F-DC87-756B-A229BF91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535" y="11247484"/>
            <a:ext cx="1316850" cy="1316850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62D6A6A-31CA-9EFD-5FD9-411B856748EA}"/>
              </a:ext>
            </a:extLst>
          </p:cNvPr>
          <p:cNvSpPr/>
          <p:nvPr/>
        </p:nvSpPr>
        <p:spPr>
          <a:xfrm rot="16200000">
            <a:off x="-879216" y="259731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5D3CB89-0286-4414-E85A-39D9AC045F7D}"/>
              </a:ext>
            </a:extLst>
          </p:cNvPr>
          <p:cNvSpPr/>
          <p:nvPr/>
        </p:nvSpPr>
        <p:spPr>
          <a:xfrm rot="16200000">
            <a:off x="-879752" y="546269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22074-37A3-09D4-D5E1-FDB71A394A1E}"/>
              </a:ext>
            </a:extLst>
          </p:cNvPr>
          <p:cNvSpPr/>
          <p:nvPr/>
        </p:nvSpPr>
        <p:spPr>
          <a:xfrm rot="16200000">
            <a:off x="-859661" y="833180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21C87EC-898F-D4A6-7FA9-16453BD1335B}"/>
              </a:ext>
            </a:extLst>
          </p:cNvPr>
          <p:cNvSpPr/>
          <p:nvPr/>
        </p:nvSpPr>
        <p:spPr>
          <a:xfrm>
            <a:off x="2649483" y="10204034"/>
            <a:ext cx="32155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Le monde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est</a:t>
            </a: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 petit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E64A9EE-8D81-8972-008D-0FFDA5325DEF}"/>
              </a:ext>
            </a:extLst>
          </p:cNvPr>
          <p:cNvSpPr/>
          <p:nvPr/>
        </p:nvSpPr>
        <p:spPr>
          <a:xfrm>
            <a:off x="3021211" y="6467086"/>
            <a:ext cx="2554708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Projets</a:t>
            </a: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d’avenir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048DD0F-B490-79A4-05CD-0E15880F0985}"/>
              </a:ext>
            </a:extLst>
          </p:cNvPr>
          <p:cNvSpPr/>
          <p:nvPr/>
        </p:nvSpPr>
        <p:spPr>
          <a:xfrm>
            <a:off x="4749993" y="8337024"/>
            <a:ext cx="2848157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Mon monde à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moi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3ADB11D-580F-3215-F38E-3002FD1A3880}"/>
              </a:ext>
            </a:extLst>
          </p:cNvPr>
          <p:cNvSpPr/>
          <p:nvPr/>
        </p:nvSpPr>
        <p:spPr>
          <a:xfrm>
            <a:off x="3419663" y="2781195"/>
            <a:ext cx="32155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Le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meilleur</a:t>
            </a: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 des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mondes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FC00C9-47DB-1C73-99CF-31C0B9B94BE2}"/>
              </a:ext>
            </a:extLst>
          </p:cNvPr>
          <p:cNvSpPr/>
          <p:nvPr/>
        </p:nvSpPr>
        <p:spPr>
          <a:xfrm>
            <a:off x="3371595" y="1115160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at home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BB8C07F-9890-BA1B-0CBD-17E005673F09}"/>
              </a:ext>
            </a:extLst>
          </p:cNvPr>
          <p:cNvSpPr/>
          <p:nvPr/>
        </p:nvSpPr>
        <p:spPr>
          <a:xfrm>
            <a:off x="400283" y="1010401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French-speaking countries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A93D60F-02C5-FDBE-1327-796F9D3431B6}"/>
              </a:ext>
            </a:extLst>
          </p:cNvPr>
          <p:cNvSpPr/>
          <p:nvPr/>
        </p:nvSpPr>
        <p:spPr>
          <a:xfrm>
            <a:off x="1225294" y="922741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 Artists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98F60D8-936B-5676-B889-B85180521FEE}"/>
              </a:ext>
            </a:extLst>
          </p:cNvPr>
          <p:cNvSpPr/>
          <p:nvPr/>
        </p:nvSpPr>
        <p:spPr>
          <a:xfrm>
            <a:off x="1468266" y="1113832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routine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E8B7004-3535-BCB5-DB1C-627BA1D34FB3}"/>
              </a:ext>
            </a:extLst>
          </p:cNvPr>
          <p:cNvSpPr/>
          <p:nvPr/>
        </p:nvSpPr>
        <p:spPr>
          <a:xfrm>
            <a:off x="5479933" y="1117355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 live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68EE4F-F515-BB37-63FA-17F3D693B859}"/>
              </a:ext>
            </a:extLst>
          </p:cNvPr>
          <p:cNvCxnSpPr>
            <a:cxnSpLocks/>
          </p:cNvCxnSpPr>
          <p:nvPr/>
        </p:nvCxnSpPr>
        <p:spPr>
          <a:xfrm flipH="1" flipV="1">
            <a:off x="5491132" y="10611877"/>
            <a:ext cx="753302" cy="62035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82F2D00-A29D-37EB-F05D-D06A8197E5C5}"/>
              </a:ext>
            </a:extLst>
          </p:cNvPr>
          <p:cNvCxnSpPr>
            <a:cxnSpLocks/>
            <a:stCxn id="73" idx="0"/>
          </p:cNvCxnSpPr>
          <p:nvPr/>
        </p:nvCxnSpPr>
        <p:spPr>
          <a:xfrm flipV="1">
            <a:off x="4173793" y="10853983"/>
            <a:ext cx="37464" cy="29762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1E6C31-4C0B-60F1-0EB1-FBBE76D8A0D4}"/>
              </a:ext>
            </a:extLst>
          </p:cNvPr>
          <p:cNvCxnSpPr>
            <a:cxnSpLocks/>
          </p:cNvCxnSpPr>
          <p:nvPr/>
        </p:nvCxnSpPr>
        <p:spPr>
          <a:xfrm flipH="1" flipV="1">
            <a:off x="2571513" y="9780638"/>
            <a:ext cx="753302" cy="62035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5573A84-C3AA-B662-8398-C2DC460ED9E9}"/>
              </a:ext>
            </a:extLst>
          </p:cNvPr>
          <p:cNvCxnSpPr>
            <a:cxnSpLocks/>
          </p:cNvCxnSpPr>
          <p:nvPr/>
        </p:nvCxnSpPr>
        <p:spPr>
          <a:xfrm flipH="1" flipV="1">
            <a:off x="1807612" y="10485573"/>
            <a:ext cx="1055633" cy="6474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DF0AA2F-206C-CDED-1EAD-9DE1A3D814A6}"/>
              </a:ext>
            </a:extLst>
          </p:cNvPr>
          <p:cNvCxnSpPr>
            <a:cxnSpLocks/>
          </p:cNvCxnSpPr>
          <p:nvPr/>
        </p:nvCxnSpPr>
        <p:spPr>
          <a:xfrm flipV="1">
            <a:off x="2761175" y="10768586"/>
            <a:ext cx="291579" cy="75471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56F6AD93-FB02-CCFC-6656-0C6400C081AD}"/>
              </a:ext>
            </a:extLst>
          </p:cNvPr>
          <p:cNvSpPr/>
          <p:nvPr/>
        </p:nvSpPr>
        <p:spPr>
          <a:xfrm>
            <a:off x="3067987" y="9277686"/>
            <a:ext cx="2120960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After-school clubs and activities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EA7DE07-4BC3-22FA-14A5-84D005C74D6A}"/>
              </a:ext>
            </a:extLst>
          </p:cNvPr>
          <p:cNvSpPr/>
          <p:nvPr/>
        </p:nvSpPr>
        <p:spPr>
          <a:xfrm>
            <a:off x="5644947" y="929151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Describing friends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0405D78-2DA2-7F78-0D0F-4F35E629AFAC}"/>
              </a:ext>
            </a:extLst>
          </p:cNvPr>
          <p:cNvSpPr/>
          <p:nvPr/>
        </p:nvSpPr>
        <p:spPr>
          <a:xfrm>
            <a:off x="7471094" y="9238552"/>
            <a:ext cx="1803535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Birthday celebrations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2986806-56B3-0396-22D3-16F163A0E1DD}"/>
              </a:ext>
            </a:extLst>
          </p:cNvPr>
          <p:cNvSpPr/>
          <p:nvPr/>
        </p:nvSpPr>
        <p:spPr>
          <a:xfrm>
            <a:off x="6352268" y="749262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Describing clothes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0575B08-F8B4-4607-A5C2-A4CB9EF5B4CF}"/>
              </a:ext>
            </a:extLst>
          </p:cNvPr>
          <p:cNvCxnSpPr>
            <a:cxnSpLocks/>
          </p:cNvCxnSpPr>
          <p:nvPr/>
        </p:nvCxnSpPr>
        <p:spPr>
          <a:xfrm flipH="1">
            <a:off x="7256427" y="7998731"/>
            <a:ext cx="331900" cy="64273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04598B-48C4-A663-7558-BFA93B785E98}"/>
              </a:ext>
            </a:extLst>
          </p:cNvPr>
          <p:cNvCxnSpPr>
            <a:cxnSpLocks/>
          </p:cNvCxnSpPr>
          <p:nvPr/>
        </p:nvCxnSpPr>
        <p:spPr>
          <a:xfrm flipH="1" flipV="1">
            <a:off x="7350863" y="8852533"/>
            <a:ext cx="524998" cy="57911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A05EAB6-F502-1C99-0D75-22EA5853AF93}"/>
              </a:ext>
            </a:extLst>
          </p:cNvPr>
          <p:cNvCxnSpPr>
            <a:cxnSpLocks/>
            <a:stCxn id="87" idx="0"/>
          </p:cNvCxnSpPr>
          <p:nvPr/>
        </p:nvCxnSpPr>
        <p:spPr>
          <a:xfrm flipH="1" flipV="1">
            <a:off x="6311690" y="8914286"/>
            <a:ext cx="135455" cy="37722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7735024-42A5-ACE2-8C90-03B90E8B9F18}"/>
              </a:ext>
            </a:extLst>
          </p:cNvPr>
          <p:cNvCxnSpPr>
            <a:cxnSpLocks/>
          </p:cNvCxnSpPr>
          <p:nvPr/>
        </p:nvCxnSpPr>
        <p:spPr>
          <a:xfrm flipV="1">
            <a:off x="4774973" y="8949436"/>
            <a:ext cx="226832" cy="50155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ree House Outline Cliparts, Download Free House Outline Cliparts png  images, Free ClipArts on Clipart Library">
            <a:extLst>
              <a:ext uri="{FF2B5EF4-FFF2-40B4-BE49-F238E27FC236}">
                <a16:creationId xmlns:a16="http://schemas.microsoft.com/office/drawing/2014/main" id="{13DC1CFD-AEC4-3C90-9F05-6645E028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34" y="10116017"/>
            <a:ext cx="1091077" cy="9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61,687 World Map Outline Stock Photos, Pictures &amp; Royalty-Free Images -  iStock">
            <a:extLst>
              <a:ext uri="{FF2B5EF4-FFF2-40B4-BE49-F238E27FC236}">
                <a16:creationId xmlns:a16="http://schemas.microsoft.com/office/drawing/2014/main" id="{3DBE9515-9B52-26B1-8104-6B6AD56DB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30460" r="29633" b="29709"/>
          <a:stretch/>
        </p:blipFill>
        <p:spPr bwMode="auto">
          <a:xfrm>
            <a:off x="122191" y="10881786"/>
            <a:ext cx="1030209" cy="9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Birthday Cake Outline, Download Free Birthday Cake Outline png images,  Free ClipArts on Clipart Library">
            <a:extLst>
              <a:ext uri="{FF2B5EF4-FFF2-40B4-BE49-F238E27FC236}">
                <a16:creationId xmlns:a16="http://schemas.microsoft.com/office/drawing/2014/main" id="{2F872996-1004-CDBB-24DA-A7296810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29" y="7619489"/>
            <a:ext cx="1427338" cy="14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FD69AA2A-A912-0504-7CE8-D5E4B2E71BBE}"/>
              </a:ext>
            </a:extLst>
          </p:cNvPr>
          <p:cNvSpPr/>
          <p:nvPr/>
        </p:nvSpPr>
        <p:spPr>
          <a:xfrm>
            <a:off x="2232645" y="746958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study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112E7E4-B5D9-D8E2-2003-5572C280A359}"/>
              </a:ext>
            </a:extLst>
          </p:cNvPr>
          <p:cNvSpPr/>
          <p:nvPr/>
        </p:nvSpPr>
        <p:spPr>
          <a:xfrm>
            <a:off x="4288521" y="745326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Earning money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240186F-8B4E-BF8E-0BD2-C460F7F06771}"/>
              </a:ext>
            </a:extLst>
          </p:cNvPr>
          <p:cNvSpPr/>
          <p:nvPr/>
        </p:nvSpPr>
        <p:spPr>
          <a:xfrm>
            <a:off x="990598" y="680159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plans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ECFC309-49EF-0119-07B7-1BD4D36066C1}"/>
              </a:ext>
            </a:extLst>
          </p:cNvPr>
          <p:cNvSpPr/>
          <p:nvPr/>
        </p:nvSpPr>
        <p:spPr>
          <a:xfrm>
            <a:off x="1258849" y="588400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in the future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7B6D3CE-BA91-958C-D328-13DEDC56BFA5}"/>
              </a:ext>
            </a:extLst>
          </p:cNvPr>
          <p:cNvCxnSpPr>
            <a:cxnSpLocks/>
            <a:stCxn id="97" idx="0"/>
          </p:cNvCxnSpPr>
          <p:nvPr/>
        </p:nvCxnSpPr>
        <p:spPr>
          <a:xfrm flipH="1" flipV="1">
            <a:off x="4265357" y="7068451"/>
            <a:ext cx="825362" cy="38481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ADAB14B-578A-E3E3-C332-5A5584698B4F}"/>
              </a:ext>
            </a:extLst>
          </p:cNvPr>
          <p:cNvCxnSpPr>
            <a:cxnSpLocks/>
          </p:cNvCxnSpPr>
          <p:nvPr/>
        </p:nvCxnSpPr>
        <p:spPr>
          <a:xfrm>
            <a:off x="2619461" y="6370356"/>
            <a:ext cx="624753" cy="19213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014771F-9602-9FBF-64FC-FE9A44F8209A}"/>
              </a:ext>
            </a:extLst>
          </p:cNvPr>
          <p:cNvCxnSpPr>
            <a:cxnSpLocks/>
          </p:cNvCxnSpPr>
          <p:nvPr/>
        </p:nvCxnSpPr>
        <p:spPr>
          <a:xfrm flipH="1">
            <a:off x="2135066" y="6821787"/>
            <a:ext cx="1132458" cy="12598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F04DB66-0F07-DD03-6C9A-E1500F858677}"/>
              </a:ext>
            </a:extLst>
          </p:cNvPr>
          <p:cNvCxnSpPr>
            <a:cxnSpLocks/>
          </p:cNvCxnSpPr>
          <p:nvPr/>
        </p:nvCxnSpPr>
        <p:spPr>
          <a:xfrm flipH="1">
            <a:off x="2959936" y="6991852"/>
            <a:ext cx="448478" cy="5609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Black and White Sweater Clip Art - Black and White Sweater Image | Sweater  clip, Sweaters, Reuse old clothes">
            <a:extLst>
              <a:ext uri="{FF2B5EF4-FFF2-40B4-BE49-F238E27FC236}">
                <a16:creationId xmlns:a16="http://schemas.microsoft.com/office/drawing/2014/main" id="{7CCD1B5C-E788-B8A2-5687-67CE3C53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33" y="6469793"/>
            <a:ext cx="1060363" cy="8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7313B4FB-BC7A-E400-29B9-EF1DE5343087}"/>
              </a:ext>
            </a:extLst>
          </p:cNvPr>
          <p:cNvSpPr/>
          <p:nvPr/>
        </p:nvSpPr>
        <p:spPr>
          <a:xfrm>
            <a:off x="3979187" y="556709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Musical tastes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3EEE2F0-1990-C970-749F-96305992D264}"/>
              </a:ext>
            </a:extLst>
          </p:cNvPr>
          <p:cNvSpPr/>
          <p:nvPr/>
        </p:nvSpPr>
        <p:spPr>
          <a:xfrm>
            <a:off x="5878730" y="5582218"/>
            <a:ext cx="190819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 used to be like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53E021D-3963-4BA4-28DC-75A51019CEE0}"/>
              </a:ext>
            </a:extLst>
          </p:cNvPr>
          <p:cNvSpPr/>
          <p:nvPr/>
        </p:nvSpPr>
        <p:spPr>
          <a:xfrm>
            <a:off x="7954304" y="4385658"/>
            <a:ext cx="1604396" cy="1503983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primary and secondary school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DAAAFB7-D689-4118-10FD-EE33C97FB694}"/>
              </a:ext>
            </a:extLst>
          </p:cNvPr>
          <p:cNvSpPr/>
          <p:nvPr/>
        </p:nvSpPr>
        <p:spPr>
          <a:xfrm>
            <a:off x="6888587" y="367612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my life has changed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969827F-D1A5-FD6F-D42B-4E50D81048CF}"/>
              </a:ext>
            </a:extLst>
          </p:cNvPr>
          <p:cNvSpPr/>
          <p:nvPr/>
        </p:nvSpPr>
        <p:spPr>
          <a:xfrm>
            <a:off x="4934586" y="370913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Discussing refugees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15C3D21-50A1-D089-F4FC-5B49648F0476}"/>
              </a:ext>
            </a:extLst>
          </p:cNvPr>
          <p:cNvSpPr/>
          <p:nvPr/>
        </p:nvSpPr>
        <p:spPr>
          <a:xfrm>
            <a:off x="3012889" y="369748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Eating habits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876E7F1-7934-2563-59F0-F6BA6C3E02F8}"/>
              </a:ext>
            </a:extLst>
          </p:cNvPr>
          <p:cNvSpPr/>
          <p:nvPr/>
        </p:nvSpPr>
        <p:spPr>
          <a:xfrm>
            <a:off x="964111" y="2355506"/>
            <a:ext cx="1863205" cy="820705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 and the environment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9EE394B-6642-59D5-3C64-C40ED3063BF8}"/>
              </a:ext>
            </a:extLst>
          </p:cNvPr>
          <p:cNvSpPr/>
          <p:nvPr/>
        </p:nvSpPr>
        <p:spPr>
          <a:xfrm>
            <a:off x="2652869" y="172635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Protecting the planet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7E76163-9F91-142A-917E-A3B4BDAF47C8}"/>
              </a:ext>
            </a:extLst>
          </p:cNvPr>
          <p:cNvSpPr/>
          <p:nvPr/>
        </p:nvSpPr>
        <p:spPr>
          <a:xfrm>
            <a:off x="4398516" y="4645406"/>
            <a:ext cx="32155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Ma vie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en</a:t>
            </a: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 musique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5C67FA-6A87-CDF2-967D-19B726D16410}"/>
              </a:ext>
            </a:extLst>
          </p:cNvPr>
          <p:cNvCxnSpPr>
            <a:cxnSpLocks/>
          </p:cNvCxnSpPr>
          <p:nvPr/>
        </p:nvCxnSpPr>
        <p:spPr>
          <a:xfrm flipH="1">
            <a:off x="7177447" y="5091285"/>
            <a:ext cx="924673" cy="145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4515935-B06D-7E37-E654-A711073F3127}"/>
              </a:ext>
            </a:extLst>
          </p:cNvPr>
          <p:cNvCxnSpPr>
            <a:cxnSpLocks/>
          </p:cNvCxnSpPr>
          <p:nvPr/>
        </p:nvCxnSpPr>
        <p:spPr>
          <a:xfrm flipH="1">
            <a:off x="6673477" y="4092525"/>
            <a:ext cx="420742" cy="63172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BCC7EA7-24A4-D262-0FE3-89FC39FDDF56}"/>
              </a:ext>
            </a:extLst>
          </p:cNvPr>
          <p:cNvCxnSpPr>
            <a:cxnSpLocks/>
          </p:cNvCxnSpPr>
          <p:nvPr/>
        </p:nvCxnSpPr>
        <p:spPr>
          <a:xfrm>
            <a:off x="5709185" y="4363648"/>
            <a:ext cx="213862" cy="48288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1A77C83-8CB1-CAC4-72DA-55C07C1D7ADF}"/>
              </a:ext>
            </a:extLst>
          </p:cNvPr>
          <p:cNvCxnSpPr>
            <a:cxnSpLocks/>
            <a:stCxn id="117" idx="0"/>
          </p:cNvCxnSpPr>
          <p:nvPr/>
        </p:nvCxnSpPr>
        <p:spPr>
          <a:xfrm flipH="1" flipV="1">
            <a:off x="6380581" y="5244888"/>
            <a:ext cx="452248" cy="33733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BA6269-9EA3-2A3D-C04D-EBDF09CDC578}"/>
              </a:ext>
            </a:extLst>
          </p:cNvPr>
          <p:cNvCxnSpPr>
            <a:cxnSpLocks/>
          </p:cNvCxnSpPr>
          <p:nvPr/>
        </p:nvCxnSpPr>
        <p:spPr>
          <a:xfrm>
            <a:off x="4814218" y="5232347"/>
            <a:ext cx="0" cy="38067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6" name="Picture 14" descr="Musical Note Outline Svg Png Icon Free Download (#41491) -  OnlineWebFonts.COM">
            <a:extLst>
              <a:ext uri="{FF2B5EF4-FFF2-40B4-BE49-F238E27FC236}">
                <a16:creationId xmlns:a16="http://schemas.microsoft.com/office/drawing/2014/main" id="{42115711-DEAC-1CB9-CABA-6070C861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01" y="4521459"/>
            <a:ext cx="1035557" cy="10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Oval 139">
            <a:extLst>
              <a:ext uri="{FF2B5EF4-FFF2-40B4-BE49-F238E27FC236}">
                <a16:creationId xmlns:a16="http://schemas.microsoft.com/office/drawing/2014/main" id="{C390FA52-2B1A-EAF4-2520-E1BB66FF2D34}"/>
              </a:ext>
            </a:extLst>
          </p:cNvPr>
          <p:cNvSpPr/>
          <p:nvPr/>
        </p:nvSpPr>
        <p:spPr>
          <a:xfrm>
            <a:off x="989504" y="3661822"/>
            <a:ext cx="1863205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Animals and the natural world</a:t>
            </a:r>
            <a:endParaRPr kumimoji="0" lang="en-US" sz="2155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4ECDC58-D198-4D38-8DAE-4A52F90659B9}"/>
              </a:ext>
            </a:extLst>
          </p:cNvPr>
          <p:cNvSpPr/>
          <p:nvPr/>
        </p:nvSpPr>
        <p:spPr>
          <a:xfrm>
            <a:off x="4466215" y="1785715"/>
            <a:ext cx="32155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Survival French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ACAC422-C2F3-4D18-B8EB-DAB58904EAF8}"/>
              </a:ext>
            </a:extLst>
          </p:cNvPr>
          <p:cNvCxnSpPr>
            <a:cxnSpLocks/>
          </p:cNvCxnSpPr>
          <p:nvPr/>
        </p:nvCxnSpPr>
        <p:spPr>
          <a:xfrm flipH="1">
            <a:off x="4357408" y="3388514"/>
            <a:ext cx="178723" cy="57170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B08DCD2-8164-4EFF-8A77-B70F37765C21}"/>
              </a:ext>
            </a:extLst>
          </p:cNvPr>
          <p:cNvCxnSpPr>
            <a:cxnSpLocks/>
          </p:cNvCxnSpPr>
          <p:nvPr/>
        </p:nvCxnSpPr>
        <p:spPr>
          <a:xfrm flipH="1">
            <a:off x="2560623" y="3297164"/>
            <a:ext cx="1060009" cy="71763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04063AF-AF4F-4E80-8091-B1625BF3D31F}"/>
              </a:ext>
            </a:extLst>
          </p:cNvPr>
          <p:cNvCxnSpPr>
            <a:cxnSpLocks/>
          </p:cNvCxnSpPr>
          <p:nvPr/>
        </p:nvCxnSpPr>
        <p:spPr>
          <a:xfrm>
            <a:off x="2575956" y="2812842"/>
            <a:ext cx="952227" cy="16421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0C95FB6-58DB-484C-894C-24C7BD8411A7}"/>
              </a:ext>
            </a:extLst>
          </p:cNvPr>
          <p:cNvCxnSpPr>
            <a:cxnSpLocks/>
          </p:cNvCxnSpPr>
          <p:nvPr/>
        </p:nvCxnSpPr>
        <p:spPr>
          <a:xfrm>
            <a:off x="3942686" y="2292627"/>
            <a:ext cx="296673" cy="63441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4" descr="Image result for FRENCH FLAG">
            <a:extLst>
              <a:ext uri="{FF2B5EF4-FFF2-40B4-BE49-F238E27FC236}">
                <a16:creationId xmlns:a16="http://schemas.microsoft.com/office/drawing/2014/main" id="{DC08E643-7182-40C7-84DA-E93D377F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20" y="6296017"/>
            <a:ext cx="1544051" cy="10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ee Endangered Animals Cliparts, Download Free Endangered Animals Cliparts  png images, Free ClipArts on Clipart Library">
            <a:extLst>
              <a:ext uri="{FF2B5EF4-FFF2-40B4-BE49-F238E27FC236}">
                <a16:creationId xmlns:a16="http://schemas.microsoft.com/office/drawing/2014/main" id="{7F0B6926-A260-4567-848C-5E68DD68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39" y="4480352"/>
            <a:ext cx="1449330" cy="1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0" descr="Euro logo PNG">
            <a:extLst>
              <a:ext uri="{FF2B5EF4-FFF2-40B4-BE49-F238E27FC236}">
                <a16:creationId xmlns:a16="http://schemas.microsoft.com/office/drawing/2014/main" id="{7D39FAE5-B0A4-41DD-826A-C1F079F1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02" y="6475656"/>
            <a:ext cx="768720" cy="7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hropshire Hills AONB - Wikipedia">
            <a:extLst>
              <a:ext uri="{FF2B5EF4-FFF2-40B4-BE49-F238E27FC236}">
                <a16:creationId xmlns:a16="http://schemas.microsoft.com/office/drawing/2014/main" id="{06C6F0A7-FB4F-4D40-969C-404A8C86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360" y="10095948"/>
            <a:ext cx="1001180" cy="11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ports Ball Icons Black Outline Stock Vector - Illustration of button,  basketball: 115372482">
            <a:extLst>
              <a:ext uri="{FF2B5EF4-FFF2-40B4-BE49-F238E27FC236}">
                <a16:creationId xmlns:a16="http://schemas.microsoft.com/office/drawing/2014/main" id="{90A3013B-AA38-4865-A65C-DD3D6D7EB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7" t="45658" b="8949"/>
          <a:stretch/>
        </p:blipFill>
        <p:spPr bwMode="auto">
          <a:xfrm>
            <a:off x="2833872" y="8229887"/>
            <a:ext cx="1740712" cy="8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ist icon outline style Royalty Free Vector Image">
            <a:extLst>
              <a:ext uri="{FF2B5EF4-FFF2-40B4-BE49-F238E27FC236}">
                <a16:creationId xmlns:a16="http://schemas.microsoft.com/office/drawing/2014/main" id="{A1C16A53-B925-4C84-A5EB-7F9EA3313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4992" r="8018" b="13029"/>
          <a:stretch/>
        </p:blipFill>
        <p:spPr bwMode="auto">
          <a:xfrm>
            <a:off x="909248" y="7776136"/>
            <a:ext cx="1333228" cy="14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CBAA78D0-39A8-4A23-BF19-1359BC3EBC32}"/>
              </a:ext>
            </a:extLst>
          </p:cNvPr>
          <p:cNvSpPr/>
          <p:nvPr/>
        </p:nvSpPr>
        <p:spPr>
          <a:xfrm>
            <a:off x="130353" y="11888237"/>
            <a:ext cx="8701740" cy="76979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Consolidation of present, past and future tenses,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reflexive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verbs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imperfect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tenses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pronouns, comparatives and superlatives, irregular adjectives, negatives</a:t>
            </a:r>
            <a:endParaRPr kumimoji="0" lang="en-GB" sz="18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6" name="Picture 10" descr="Recycling Symbol - Download the Original Recycle Logo">
            <a:extLst>
              <a:ext uri="{FF2B5EF4-FFF2-40B4-BE49-F238E27FC236}">
                <a16:creationId xmlns:a16="http://schemas.microsoft.com/office/drawing/2014/main" id="{51DF26E9-3E39-49A7-842D-8D2BB4F8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12" y="1279136"/>
            <a:ext cx="1042878" cy="10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D447C41-83EF-A510-71C2-3394C861BC73}"/>
              </a:ext>
            </a:extLst>
          </p:cNvPr>
          <p:cNvSpPr/>
          <p:nvPr/>
        </p:nvSpPr>
        <p:spPr>
          <a:xfrm>
            <a:off x="6826256" y="2504526"/>
            <a:ext cx="2659260" cy="1087879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Interacting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real life situations in </a:t>
            </a: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French-speaking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countries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9A4D7-22B4-ABDF-4EC1-FA54A0E6A10C}"/>
              </a:ext>
            </a:extLst>
          </p:cNvPr>
          <p:cNvCxnSpPr>
            <a:cxnSpLocks/>
          </p:cNvCxnSpPr>
          <p:nvPr/>
        </p:nvCxnSpPr>
        <p:spPr>
          <a:xfrm>
            <a:off x="7009038" y="2242359"/>
            <a:ext cx="296673" cy="63441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17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0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10 French Learning Journey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918911" y="8165442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ea typeface="+mn-lt"/>
                <a:cs typeface="+mn-lt"/>
              </a:rPr>
              <a:t>Le temps de </a:t>
            </a:r>
            <a:r>
              <a:rPr lang="en-GB" err="1">
                <a:ea typeface="+mn-lt"/>
                <a:cs typeface="+mn-lt"/>
              </a:rPr>
              <a:t>loisirs</a:t>
            </a:r>
            <a:endParaRPr lang="en-US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02120" y="1186031"/>
            <a:ext cx="697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to </a:t>
            </a:r>
          </a:p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6" y="153869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sz="4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256427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387116" y="11037345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623303" y="11051004"/>
            <a:ext cx="5610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</a:t>
            </a:r>
          </a:p>
          <a:p>
            <a:pPr algn="ctr"/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482788" y="11302439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1CC464-21FB-0B4F-92B1-EFD2C8ECDD63}"/>
              </a:ext>
            </a:extLst>
          </p:cNvPr>
          <p:cNvSpPr/>
          <p:nvPr/>
        </p:nvSpPr>
        <p:spPr>
          <a:xfrm>
            <a:off x="3956355" y="63129"/>
            <a:ext cx="5318274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Intent: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2ACBCDF-BA4C-B60C-B54B-13ECFE1581BC}"/>
              </a:ext>
            </a:extLst>
          </p:cNvPr>
          <p:cNvSpPr/>
          <p:nvPr/>
        </p:nvSpPr>
        <p:spPr>
          <a:xfrm>
            <a:off x="2994879" y="1019701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/>
              <a:t>Qui </a:t>
            </a:r>
            <a:r>
              <a:rPr lang="en-GB" sz="2000" b="1" err="1"/>
              <a:t>suis</a:t>
            </a:r>
            <a:r>
              <a:rPr lang="en-GB" sz="2000" b="1"/>
              <a:t>-je?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642C9-FF6F-DC87-756B-A229BF917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194" y="11485465"/>
            <a:ext cx="1316850" cy="131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92CD4F-1E83-8B63-DDFC-70E566C6C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4871">
            <a:off x="6455204" y="1437650"/>
            <a:ext cx="1316850" cy="131685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ECA28F2-CB8B-861E-412C-CB4F9E28BF03}"/>
              </a:ext>
            </a:extLst>
          </p:cNvPr>
          <p:cNvSpPr txBox="1"/>
          <p:nvPr/>
        </p:nvSpPr>
        <p:spPr>
          <a:xfrm>
            <a:off x="4800599" y="81804"/>
            <a:ext cx="4804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French helps you to communicate better and understand other cultures</a:t>
            </a:r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E4DBAB8-A87F-4F91-B05D-A6B4B2313D66}"/>
              </a:ext>
            </a:extLst>
          </p:cNvPr>
          <p:cNvSpPr/>
          <p:nvPr/>
        </p:nvSpPr>
        <p:spPr>
          <a:xfrm>
            <a:off x="844605" y="955390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I admire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5378A63-145B-469B-9D42-E9A630939B3D}"/>
              </a:ext>
            </a:extLst>
          </p:cNvPr>
          <p:cNvSpPr/>
          <p:nvPr/>
        </p:nvSpPr>
        <p:spPr>
          <a:xfrm>
            <a:off x="5674449" y="1112711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 and family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02914C7-AF94-4A49-9369-B109516B4616}"/>
              </a:ext>
            </a:extLst>
          </p:cNvPr>
          <p:cNvSpPr/>
          <p:nvPr/>
        </p:nvSpPr>
        <p:spPr>
          <a:xfrm>
            <a:off x="485483" y="1044120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when I was younger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6ECA666-32E6-4551-A989-ECD0BA3706A2}"/>
              </a:ext>
            </a:extLst>
          </p:cNvPr>
          <p:cNvSpPr/>
          <p:nvPr/>
        </p:nvSpPr>
        <p:spPr>
          <a:xfrm>
            <a:off x="1572843" y="1113353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Arranging to go out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066C1E8-C0FA-489E-A667-DEEB01FF0921}"/>
              </a:ext>
            </a:extLst>
          </p:cNvPr>
          <p:cNvSpPr/>
          <p:nvPr/>
        </p:nvSpPr>
        <p:spPr>
          <a:xfrm>
            <a:off x="3407386" y="11133538"/>
            <a:ext cx="186212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Discussing relationships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4FBA38A-0E03-4E64-9A9D-1D776C286B1C}"/>
              </a:ext>
            </a:extLst>
          </p:cNvPr>
          <p:cNvSpPr/>
          <p:nvPr/>
        </p:nvSpPr>
        <p:spPr>
          <a:xfrm>
            <a:off x="2124337" y="2663868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err="1"/>
              <a:t>En</a:t>
            </a:r>
            <a:r>
              <a:rPr lang="en-GB" sz="2000" b="1"/>
              <a:t> vacances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A0F120B-D136-4398-BECE-B89E43CB5272}"/>
              </a:ext>
            </a:extLst>
          </p:cNvPr>
          <p:cNvSpPr/>
          <p:nvPr/>
        </p:nvSpPr>
        <p:spPr>
          <a:xfrm>
            <a:off x="5598692" y="4676857"/>
            <a:ext cx="231850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/>
              <a:t>En ville et à la campagne </a:t>
            </a:r>
            <a:endParaRPr lang="en-GB" sz="2000" b="1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C0C04D3-CD51-4B8F-B3DD-47205193B19D}"/>
              </a:ext>
            </a:extLst>
          </p:cNvPr>
          <p:cNvSpPr/>
          <p:nvPr/>
        </p:nvSpPr>
        <p:spPr>
          <a:xfrm>
            <a:off x="5157976" y="8365148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/>
              <a:t>Le temps de </a:t>
            </a:r>
            <a:r>
              <a:rPr lang="en-GB" sz="2000" b="1" err="1"/>
              <a:t>loisirs</a:t>
            </a:r>
            <a:endParaRPr lang="en-GB" sz="2000" b="1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5C67FA-6A87-CDF2-967D-19B726D16410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4294486" y="10751436"/>
            <a:ext cx="43964" cy="38210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83F7E8-614B-B78D-8278-5686F0C52142}"/>
              </a:ext>
            </a:extLst>
          </p:cNvPr>
          <p:cNvCxnSpPr>
            <a:cxnSpLocks/>
          </p:cNvCxnSpPr>
          <p:nvPr/>
        </p:nvCxnSpPr>
        <p:spPr>
          <a:xfrm flipV="1">
            <a:off x="2662349" y="10689173"/>
            <a:ext cx="830036" cy="55097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564042A-B993-4057-901E-84E1EB4A20FD}"/>
              </a:ext>
            </a:extLst>
          </p:cNvPr>
          <p:cNvCxnSpPr>
            <a:cxnSpLocks/>
          </p:cNvCxnSpPr>
          <p:nvPr/>
        </p:nvCxnSpPr>
        <p:spPr>
          <a:xfrm flipV="1">
            <a:off x="1827496" y="10525411"/>
            <a:ext cx="1437219" cy="27680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35779B9-EB20-4DB0-AC5B-AA33F5C8C2FC}"/>
              </a:ext>
            </a:extLst>
          </p:cNvPr>
          <p:cNvSpPr/>
          <p:nvPr/>
        </p:nvSpPr>
        <p:spPr>
          <a:xfrm>
            <a:off x="428513" y="11982692"/>
            <a:ext cx="690446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Irregular present tense verbs, reflexive present tense verbs, near future, perfect tense, imperfect tense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D34242-70F3-CDDF-76E2-5C01EE8041BD}"/>
              </a:ext>
            </a:extLst>
          </p:cNvPr>
          <p:cNvSpPr/>
          <p:nvPr/>
        </p:nvSpPr>
        <p:spPr>
          <a:xfrm>
            <a:off x="5269514" y="747274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Reading 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5D85AF-43DB-BA0F-DD52-615154D520CA}"/>
              </a:ext>
            </a:extLst>
          </p:cNvPr>
          <p:cNvSpPr/>
          <p:nvPr/>
        </p:nvSpPr>
        <p:spPr>
          <a:xfrm>
            <a:off x="7440917" y="911117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Times New Roman"/>
              </a:rPr>
              <a:t>Digital technology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19533F-78E9-6F1B-2E9A-CAEE6D1FCC79}"/>
              </a:ext>
            </a:extLst>
          </p:cNvPr>
          <p:cNvSpPr/>
          <p:nvPr/>
        </p:nvSpPr>
        <p:spPr>
          <a:xfrm>
            <a:off x="5598015" y="930797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Music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4B84EF-028A-2752-03AF-89696C135901}"/>
              </a:ext>
            </a:extLst>
          </p:cNvPr>
          <p:cNvSpPr/>
          <p:nvPr/>
        </p:nvSpPr>
        <p:spPr>
          <a:xfrm>
            <a:off x="4175652" y="9404732"/>
            <a:ext cx="134172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Sport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5EA023-0711-9A9D-5B0A-BDAB1C6E6FD8}"/>
              </a:ext>
            </a:extLst>
          </p:cNvPr>
          <p:cNvSpPr/>
          <p:nvPr/>
        </p:nvSpPr>
        <p:spPr>
          <a:xfrm>
            <a:off x="7064633" y="7499194"/>
            <a:ext cx="141940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Television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220CA8D-4F2C-5C92-B3BE-56825654950F}"/>
              </a:ext>
            </a:extLst>
          </p:cNvPr>
          <p:cNvSpPr/>
          <p:nvPr/>
        </p:nvSpPr>
        <p:spPr>
          <a:xfrm>
            <a:off x="3141616" y="743585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Food and Meals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9E9561B-DFD7-E33B-30D7-9947F19EFBE0}"/>
              </a:ext>
            </a:extLst>
          </p:cNvPr>
          <p:cNvSpPr/>
          <p:nvPr/>
        </p:nvSpPr>
        <p:spPr>
          <a:xfrm>
            <a:off x="5402297" y="3765389"/>
            <a:ext cx="1724942" cy="82934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/>
                <a:cs typeface="Times New Roman"/>
              </a:rPr>
              <a:t>Community Projects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61A2C2-F9D8-E871-0E1B-542268DEA441}"/>
              </a:ext>
            </a:extLst>
          </p:cNvPr>
          <p:cNvSpPr/>
          <p:nvPr/>
        </p:nvSpPr>
        <p:spPr>
          <a:xfrm>
            <a:off x="7202411" y="3801436"/>
            <a:ext cx="179732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Things to do locally 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AC3AEF3-F59C-ECAC-1B37-9A5087FEC9A4}"/>
              </a:ext>
            </a:extLst>
          </p:cNvPr>
          <p:cNvSpPr/>
          <p:nvPr/>
        </p:nvSpPr>
        <p:spPr>
          <a:xfrm>
            <a:off x="8010588" y="5559124"/>
            <a:ext cx="1455765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Directions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853881D-3868-FD75-51B1-8C1D262074A1}"/>
              </a:ext>
            </a:extLst>
          </p:cNvPr>
          <p:cNvSpPr/>
          <p:nvPr/>
        </p:nvSpPr>
        <p:spPr>
          <a:xfrm>
            <a:off x="5030983" y="1684566"/>
            <a:ext cx="129480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Holiday disasters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9F53DD7-92E0-D6AC-E218-428FD9F087BB}"/>
              </a:ext>
            </a:extLst>
          </p:cNvPr>
          <p:cNvSpPr/>
          <p:nvPr/>
        </p:nvSpPr>
        <p:spPr>
          <a:xfrm>
            <a:off x="3415219" y="1672738"/>
            <a:ext cx="1260687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Travel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9F7C1D6-7860-4657-93BB-E59ABCD8E69E}"/>
              </a:ext>
            </a:extLst>
          </p:cNvPr>
          <p:cNvSpPr/>
          <p:nvPr/>
        </p:nvSpPr>
        <p:spPr>
          <a:xfrm>
            <a:off x="1878889" y="1697409"/>
            <a:ext cx="1270831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Eating out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7C72AED-B9F4-2270-BD45-D11E858613F7}"/>
              </a:ext>
            </a:extLst>
          </p:cNvPr>
          <p:cNvSpPr/>
          <p:nvPr/>
        </p:nvSpPr>
        <p:spPr>
          <a:xfrm>
            <a:off x="934858" y="2181798"/>
            <a:ext cx="105249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Hotels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4238EF4-975E-F3F7-C0E8-390BBEA39A19}"/>
              </a:ext>
            </a:extLst>
          </p:cNvPr>
          <p:cNvSpPr/>
          <p:nvPr/>
        </p:nvSpPr>
        <p:spPr>
          <a:xfrm>
            <a:off x="1015495" y="338712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Ideal Holiday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9B87C5D-FA8F-D38B-3834-6E8F366FD3A1}"/>
              </a:ext>
            </a:extLst>
          </p:cNvPr>
          <p:cNvSpPr/>
          <p:nvPr/>
        </p:nvSpPr>
        <p:spPr>
          <a:xfrm>
            <a:off x="2780377" y="3624695"/>
            <a:ext cx="1359405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Holiday Activities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3B331B9-1CF3-9D1F-5154-F4353326CF0F}"/>
              </a:ext>
            </a:extLst>
          </p:cNvPr>
          <p:cNvCxnSpPr>
            <a:cxnSpLocks/>
          </p:cNvCxnSpPr>
          <p:nvPr/>
        </p:nvCxnSpPr>
        <p:spPr>
          <a:xfrm flipH="1" flipV="1">
            <a:off x="5337152" y="10713322"/>
            <a:ext cx="572904" cy="71985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F866DEE-658C-CD7F-C460-EF9C2622E600}"/>
                  </a:ext>
                </a:extLst>
              </p14:cNvPr>
              <p14:cNvContentPartPr/>
              <p14:nvPr/>
            </p14:nvContentPartPr>
            <p14:xfrm>
              <a:off x="-1777999" y="2825750"/>
              <a:ext cx="19050" cy="1905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F866DEE-658C-CD7F-C460-EF9C2622E6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730499" y="187325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2F3C62-351E-5105-E547-0AD6BF72703A}"/>
                  </a:ext>
                </a:extLst>
              </p14:cNvPr>
              <p14:cNvContentPartPr/>
              <p14:nvPr/>
            </p14:nvContentPartPr>
            <p14:xfrm>
              <a:off x="13500102" y="5276850"/>
              <a:ext cx="19050" cy="1905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2F3C62-351E-5105-E547-0AD6BF7270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47602" y="4324350"/>
                <a:ext cx="1905000" cy="1905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D1A360E-74F7-9326-F3FD-5F9F07C6122B}"/>
              </a:ext>
            </a:extLst>
          </p:cNvPr>
          <p:cNvCxnSpPr/>
          <p:nvPr/>
        </p:nvCxnSpPr>
        <p:spPr>
          <a:xfrm flipH="1">
            <a:off x="3267075" y="6086475"/>
            <a:ext cx="1193800" cy="2413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56EFB06-CD44-B57B-F5B0-9288DCE5DFFF}"/>
              </a:ext>
            </a:extLst>
          </p:cNvPr>
          <p:cNvCxnSpPr>
            <a:cxnSpLocks/>
          </p:cNvCxnSpPr>
          <p:nvPr/>
        </p:nvCxnSpPr>
        <p:spPr>
          <a:xfrm>
            <a:off x="2215402" y="9938331"/>
            <a:ext cx="1012516" cy="36641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4372E3E-9117-BE77-9538-982E57DDD748}"/>
              </a:ext>
            </a:extLst>
          </p:cNvPr>
          <p:cNvCxnSpPr>
            <a:cxnSpLocks/>
          </p:cNvCxnSpPr>
          <p:nvPr/>
        </p:nvCxnSpPr>
        <p:spPr>
          <a:xfrm flipV="1">
            <a:off x="5397620" y="5366506"/>
            <a:ext cx="419795" cy="30992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598A26C-3DF9-AD55-3AB5-B6C169EB9AA5}"/>
              </a:ext>
            </a:extLst>
          </p:cNvPr>
          <p:cNvCxnSpPr>
            <a:cxnSpLocks/>
          </p:cNvCxnSpPr>
          <p:nvPr/>
        </p:nvCxnSpPr>
        <p:spPr>
          <a:xfrm>
            <a:off x="6820020" y="5358932"/>
            <a:ext cx="241995" cy="31237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BEC698C-4F03-460A-8266-C6A418B7607A}"/>
              </a:ext>
            </a:extLst>
          </p:cNvPr>
          <p:cNvCxnSpPr>
            <a:cxnSpLocks/>
          </p:cNvCxnSpPr>
          <p:nvPr/>
        </p:nvCxnSpPr>
        <p:spPr>
          <a:xfrm>
            <a:off x="7696320" y="5092232"/>
            <a:ext cx="926308" cy="6447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118A494-BF80-DA19-1808-65A71D527710}"/>
              </a:ext>
            </a:extLst>
          </p:cNvPr>
          <p:cNvCxnSpPr>
            <a:cxnSpLocks/>
          </p:cNvCxnSpPr>
          <p:nvPr/>
        </p:nvCxnSpPr>
        <p:spPr>
          <a:xfrm>
            <a:off x="6790170" y="4275779"/>
            <a:ext cx="112234" cy="43806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2BC5DBF-942B-C89F-1D3F-E5C4BBB6F0D4}"/>
              </a:ext>
            </a:extLst>
          </p:cNvPr>
          <p:cNvCxnSpPr>
            <a:cxnSpLocks/>
            <a:endCxn id="41" idx="4"/>
          </p:cNvCxnSpPr>
          <p:nvPr/>
        </p:nvCxnSpPr>
        <p:spPr>
          <a:xfrm flipV="1">
            <a:off x="7903069" y="4533788"/>
            <a:ext cx="198004" cy="29200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B91FF3F-09FB-94F5-3B52-76FDE74555A5}"/>
              </a:ext>
            </a:extLst>
          </p:cNvPr>
          <p:cNvCxnSpPr>
            <a:cxnSpLocks/>
          </p:cNvCxnSpPr>
          <p:nvPr/>
        </p:nvCxnSpPr>
        <p:spPr>
          <a:xfrm flipH="1" flipV="1">
            <a:off x="3556815" y="3359906"/>
            <a:ext cx="113605" cy="37342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D4AF2D5-39D4-9FCF-165F-522271496CAB}"/>
              </a:ext>
            </a:extLst>
          </p:cNvPr>
          <p:cNvCxnSpPr>
            <a:cxnSpLocks/>
          </p:cNvCxnSpPr>
          <p:nvPr/>
        </p:nvCxnSpPr>
        <p:spPr>
          <a:xfrm flipV="1">
            <a:off x="2057520" y="3169406"/>
            <a:ext cx="419795" cy="30992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9DE490F-5CD9-ECD3-67D1-268EF12764BD}"/>
              </a:ext>
            </a:extLst>
          </p:cNvPr>
          <p:cNvCxnSpPr>
            <a:cxnSpLocks/>
          </p:cNvCxnSpPr>
          <p:nvPr/>
        </p:nvCxnSpPr>
        <p:spPr>
          <a:xfrm>
            <a:off x="1792338" y="2706807"/>
            <a:ext cx="443677" cy="24669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C69A0DC-7003-0674-9229-7638D7DA59C1}"/>
              </a:ext>
            </a:extLst>
          </p:cNvPr>
          <p:cNvCxnSpPr>
            <a:cxnSpLocks/>
          </p:cNvCxnSpPr>
          <p:nvPr/>
        </p:nvCxnSpPr>
        <p:spPr>
          <a:xfrm flipH="1" flipV="1">
            <a:off x="2863597" y="2168809"/>
            <a:ext cx="608905" cy="56392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960084C-A87D-15AD-2C26-BAF2FA4D3102}"/>
              </a:ext>
            </a:extLst>
          </p:cNvPr>
          <p:cNvCxnSpPr>
            <a:cxnSpLocks/>
          </p:cNvCxnSpPr>
          <p:nvPr/>
        </p:nvCxnSpPr>
        <p:spPr>
          <a:xfrm flipV="1">
            <a:off x="4268400" y="2242306"/>
            <a:ext cx="25015" cy="62840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016DE4E-D3F0-77F0-CAE3-FA45C8DF15E0}"/>
              </a:ext>
            </a:extLst>
          </p:cNvPr>
          <p:cNvCxnSpPr>
            <a:cxnSpLocks/>
          </p:cNvCxnSpPr>
          <p:nvPr/>
        </p:nvCxnSpPr>
        <p:spPr>
          <a:xfrm flipV="1">
            <a:off x="4648319" y="2343906"/>
            <a:ext cx="991295" cy="55122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341A873C-E858-463F-B43F-8B6B58341872}"/>
              </a:ext>
            </a:extLst>
          </p:cNvPr>
          <p:cNvSpPr/>
          <p:nvPr/>
        </p:nvSpPr>
        <p:spPr>
          <a:xfrm rot="16200000">
            <a:off x="-859661" y="833180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EBB8465-D6A4-22C4-10B0-52F38FF5037A}"/>
              </a:ext>
            </a:extLst>
          </p:cNvPr>
          <p:cNvSpPr/>
          <p:nvPr/>
        </p:nvSpPr>
        <p:spPr>
          <a:xfrm rot="16200000">
            <a:off x="-879752" y="546269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F7B9D270-5CD5-7A91-AF3C-94ADC8DFE205}"/>
              </a:ext>
            </a:extLst>
          </p:cNvPr>
          <p:cNvSpPr/>
          <p:nvPr/>
        </p:nvSpPr>
        <p:spPr>
          <a:xfrm rot="16200000">
            <a:off x="-879216" y="259731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0B7C71B-1678-6221-A3D5-2C16793CEFC4}"/>
              </a:ext>
            </a:extLst>
          </p:cNvPr>
          <p:cNvSpPr/>
          <p:nvPr/>
        </p:nvSpPr>
        <p:spPr>
          <a:xfrm>
            <a:off x="911342" y="4377891"/>
            <a:ext cx="4563834" cy="103606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 err="1">
                <a:latin typeface="Calibri"/>
                <a:ea typeface="Calibri"/>
                <a:cs typeface="Calibri"/>
              </a:rPr>
              <a:t>Pronoun</a:t>
            </a:r>
            <a:r>
              <a:rPr lang="fr-FR" b="1">
                <a:latin typeface="Calibri"/>
                <a:ea typeface="Calibri"/>
                <a:cs typeface="Calibri"/>
              </a:rPr>
              <a:t> Y, </a:t>
            </a:r>
            <a:r>
              <a:rPr lang="fr-FR" b="1" err="1">
                <a:latin typeface="Calibri"/>
                <a:ea typeface="Calibri"/>
                <a:cs typeface="Calibri"/>
              </a:rPr>
              <a:t>negatives</a:t>
            </a:r>
            <a:r>
              <a:rPr lang="fr-FR" b="1">
                <a:latin typeface="Calibri"/>
                <a:ea typeface="Calibri"/>
                <a:cs typeface="Calibri"/>
              </a:rPr>
              <a:t>, </a:t>
            </a:r>
            <a:r>
              <a:rPr lang="fr-FR" b="1" err="1">
                <a:latin typeface="Calibri"/>
                <a:ea typeface="Calibri"/>
                <a:cs typeface="Calibri"/>
              </a:rPr>
              <a:t>asking</a:t>
            </a:r>
            <a:r>
              <a:rPr lang="fr-FR" b="1">
                <a:latin typeface="Calibri"/>
                <a:ea typeface="Calibri"/>
                <a:cs typeface="Calibri"/>
              </a:rPr>
              <a:t> questions </a:t>
            </a:r>
            <a:r>
              <a:rPr lang="fr-FR" b="1" err="1">
                <a:latin typeface="Calibri"/>
                <a:ea typeface="Calibri"/>
                <a:cs typeface="Calibri"/>
              </a:rPr>
              <a:t>using</a:t>
            </a:r>
            <a:r>
              <a:rPr lang="fr-FR" b="1">
                <a:latin typeface="Calibri"/>
                <a:ea typeface="Calibri"/>
                <a:cs typeface="Calibri"/>
              </a:rPr>
              <a:t> </a:t>
            </a:r>
            <a:r>
              <a:rPr lang="fr-FR" b="1" i="1">
                <a:latin typeface="Calibri"/>
                <a:ea typeface="Calibri"/>
                <a:cs typeface="Calibri"/>
              </a:rPr>
              <a:t>quel</a:t>
            </a:r>
            <a:r>
              <a:rPr lang="fr-FR" b="1">
                <a:latin typeface="Calibri"/>
                <a:ea typeface="Calibri"/>
                <a:cs typeface="Calibri"/>
              </a:rPr>
              <a:t>, </a:t>
            </a:r>
            <a:r>
              <a:rPr lang="fr-FR" b="1" err="1">
                <a:latin typeface="Calibri"/>
                <a:ea typeface="Calibri"/>
                <a:cs typeface="Calibri"/>
              </a:rPr>
              <a:t>using</a:t>
            </a:r>
            <a:r>
              <a:rPr lang="fr-FR" b="1">
                <a:latin typeface="Calibri"/>
                <a:ea typeface="Calibri"/>
                <a:cs typeface="Calibri"/>
              </a:rPr>
              <a:t> the </a:t>
            </a:r>
            <a:r>
              <a:rPr lang="fr-FR" b="1" err="1">
                <a:latin typeface="Calibri"/>
                <a:ea typeface="Calibri"/>
                <a:cs typeface="Calibri"/>
              </a:rPr>
              <a:t>present</a:t>
            </a:r>
            <a:r>
              <a:rPr lang="fr-FR" b="1">
                <a:latin typeface="Calibri"/>
                <a:ea typeface="Calibri"/>
                <a:cs typeface="Calibri"/>
              </a:rPr>
              <a:t>, </a:t>
            </a:r>
            <a:r>
              <a:rPr lang="fr-FR" b="1" err="1">
                <a:latin typeface="Calibri"/>
                <a:ea typeface="Calibri"/>
                <a:cs typeface="Calibri"/>
              </a:rPr>
              <a:t>perfect</a:t>
            </a:r>
            <a:r>
              <a:rPr lang="fr-FR" b="1">
                <a:latin typeface="Calibri"/>
                <a:ea typeface="Calibri"/>
                <a:cs typeface="Calibri"/>
              </a:rPr>
              <a:t> and future </a:t>
            </a:r>
            <a:r>
              <a:rPr lang="fr-FR" b="1" err="1">
                <a:latin typeface="Calibri"/>
                <a:ea typeface="Calibri"/>
                <a:cs typeface="Calibri"/>
              </a:rPr>
              <a:t>tenses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AFA0F86-F064-1DE4-E7EC-82CFD1A47845}"/>
              </a:ext>
            </a:extLst>
          </p:cNvPr>
          <p:cNvSpPr/>
          <p:nvPr/>
        </p:nvSpPr>
        <p:spPr>
          <a:xfrm>
            <a:off x="1068815" y="8185658"/>
            <a:ext cx="4021567" cy="11768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>
                <a:ea typeface="+mn-lt"/>
                <a:cs typeface="+mn-lt"/>
              </a:rPr>
              <a:t>Pouvoir and devoir, the </a:t>
            </a:r>
            <a:r>
              <a:rPr lang="fr-FR" b="1" err="1">
                <a:ea typeface="+mn-lt"/>
                <a:cs typeface="+mn-lt"/>
              </a:rPr>
              <a:t>pronoun</a:t>
            </a:r>
            <a:r>
              <a:rPr lang="fr-FR" b="1">
                <a:ea typeface="+mn-lt"/>
                <a:cs typeface="+mn-lt"/>
              </a:rPr>
              <a:t> EN, </a:t>
            </a:r>
            <a:r>
              <a:rPr lang="fr-FR" b="1" err="1">
                <a:ea typeface="+mn-lt"/>
                <a:cs typeface="+mn-lt"/>
              </a:rPr>
              <a:t>asking</a:t>
            </a:r>
            <a:r>
              <a:rPr lang="fr-FR" b="1">
                <a:ea typeface="+mn-lt"/>
                <a:cs typeface="+mn-lt"/>
              </a:rPr>
              <a:t> questions </a:t>
            </a:r>
            <a:r>
              <a:rPr lang="fr-FR" b="1" err="1">
                <a:ea typeface="+mn-lt"/>
                <a:cs typeface="+mn-lt"/>
              </a:rPr>
              <a:t>with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i="1">
                <a:ea typeface="+mn-lt"/>
                <a:cs typeface="+mn-lt"/>
              </a:rPr>
              <a:t>tu</a:t>
            </a:r>
            <a:r>
              <a:rPr lang="fr-FR" b="1">
                <a:ea typeface="+mn-lt"/>
                <a:cs typeface="+mn-lt"/>
              </a:rPr>
              <a:t> and </a:t>
            </a:r>
            <a:r>
              <a:rPr lang="fr-FR" b="1" i="1">
                <a:ea typeface="+mn-lt"/>
                <a:cs typeface="+mn-lt"/>
              </a:rPr>
              <a:t>vous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i="1">
                <a:ea typeface="+mn-lt"/>
                <a:cs typeface="+mn-lt"/>
              </a:rPr>
              <a:t>venir de</a:t>
            </a:r>
            <a:r>
              <a:rPr lang="fr-FR" b="1">
                <a:ea typeface="+mn-lt"/>
                <a:cs typeface="+mn-lt"/>
              </a:rPr>
              <a:t> + infinitive, </a:t>
            </a:r>
            <a:r>
              <a:rPr lang="fr-FR" b="1" err="1">
                <a:ea typeface="+mn-lt"/>
                <a:cs typeface="+mn-lt"/>
              </a:rPr>
              <a:t>using</a:t>
            </a:r>
            <a:r>
              <a:rPr lang="fr-FR" b="1">
                <a:ea typeface="+mn-lt"/>
                <a:cs typeface="+mn-lt"/>
              </a:rPr>
              <a:t> a combination of </a:t>
            </a:r>
            <a:r>
              <a:rPr lang="fr-FR" b="1" err="1">
                <a:ea typeface="+mn-lt"/>
                <a:cs typeface="+mn-lt"/>
              </a:rPr>
              <a:t>tenses</a:t>
            </a:r>
            <a:endParaRPr lang="en-US" b="1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C422413-A07D-3F1F-8D50-02E1FDF3BEAB}"/>
              </a:ext>
            </a:extLst>
          </p:cNvPr>
          <p:cNvCxnSpPr>
            <a:cxnSpLocks/>
          </p:cNvCxnSpPr>
          <p:nvPr/>
        </p:nvCxnSpPr>
        <p:spPr>
          <a:xfrm>
            <a:off x="6299320" y="9105432"/>
            <a:ext cx="114995" cy="31237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B995A08-D71F-9580-C23B-1FCFBEB92E2E}"/>
              </a:ext>
            </a:extLst>
          </p:cNvPr>
          <p:cNvCxnSpPr>
            <a:cxnSpLocks/>
          </p:cNvCxnSpPr>
          <p:nvPr/>
        </p:nvCxnSpPr>
        <p:spPr>
          <a:xfrm flipH="1">
            <a:off x="5322115" y="9016532"/>
            <a:ext cx="494605" cy="64257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9F75DF9-7164-F6EF-3445-B27848B71654}"/>
              </a:ext>
            </a:extLst>
          </p:cNvPr>
          <p:cNvCxnSpPr>
            <a:cxnSpLocks/>
          </p:cNvCxnSpPr>
          <p:nvPr/>
        </p:nvCxnSpPr>
        <p:spPr>
          <a:xfrm>
            <a:off x="7645520" y="8965732"/>
            <a:ext cx="114995" cy="31237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EDB2A0A-1CFD-6F21-A2B1-BC7471308FC3}"/>
              </a:ext>
            </a:extLst>
          </p:cNvPr>
          <p:cNvCxnSpPr>
            <a:cxnSpLocks/>
          </p:cNvCxnSpPr>
          <p:nvPr/>
        </p:nvCxnSpPr>
        <p:spPr>
          <a:xfrm>
            <a:off x="6200001" y="8057831"/>
            <a:ext cx="127695" cy="54097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A8C90D5-0A1D-57E1-168E-6F602061F409}"/>
              </a:ext>
            </a:extLst>
          </p:cNvPr>
          <p:cNvSpPr/>
          <p:nvPr/>
        </p:nvSpPr>
        <p:spPr>
          <a:xfrm>
            <a:off x="5229111" y="2546592"/>
            <a:ext cx="4179933" cy="11514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 err="1">
                <a:ea typeface="+mn-lt"/>
                <a:cs typeface="+mn-lt"/>
              </a:rPr>
              <a:t>Conditional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tense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err="1">
                <a:ea typeface="+mn-lt"/>
                <a:cs typeface="+mn-lt"/>
              </a:rPr>
              <a:t>reflexives</a:t>
            </a:r>
            <a:r>
              <a:rPr lang="fr-FR" b="1">
                <a:ea typeface="+mn-lt"/>
                <a:cs typeface="+mn-lt"/>
              </a:rPr>
              <a:t> in the </a:t>
            </a:r>
            <a:r>
              <a:rPr lang="fr-FR" b="1" err="1">
                <a:ea typeface="+mn-lt"/>
                <a:cs typeface="+mn-lt"/>
              </a:rPr>
              <a:t>past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tense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i="1">
                <a:ea typeface="+mn-lt"/>
                <a:cs typeface="+mn-lt"/>
              </a:rPr>
              <a:t>en</a:t>
            </a:r>
            <a:r>
              <a:rPr lang="fr-FR" b="1">
                <a:ea typeface="+mn-lt"/>
                <a:cs typeface="+mn-lt"/>
              </a:rPr>
              <a:t> + </a:t>
            </a:r>
            <a:r>
              <a:rPr lang="fr-FR" b="1" err="1">
                <a:ea typeface="+mn-lt"/>
                <a:cs typeface="+mn-lt"/>
              </a:rPr>
              <a:t>present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participle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i="1">
                <a:ea typeface="+mn-lt"/>
                <a:cs typeface="+mn-lt"/>
              </a:rPr>
              <a:t>avant de</a:t>
            </a:r>
            <a:r>
              <a:rPr lang="fr-FR" b="1">
                <a:ea typeface="+mn-lt"/>
                <a:cs typeface="+mn-lt"/>
              </a:rPr>
              <a:t> + infinitive, </a:t>
            </a:r>
            <a:r>
              <a:rPr lang="fr-FR" b="1" err="1">
                <a:ea typeface="+mn-lt"/>
                <a:cs typeface="+mn-lt"/>
              </a:rPr>
              <a:t>demonstrative</a:t>
            </a:r>
            <a:r>
              <a:rPr lang="fr-FR" b="1">
                <a:ea typeface="+mn-lt"/>
                <a:cs typeface="+mn-lt"/>
              </a:rPr>
              <a:t> adjectives and </a:t>
            </a:r>
            <a:r>
              <a:rPr lang="fr-FR" b="1" err="1">
                <a:ea typeface="+mn-lt"/>
                <a:cs typeface="+mn-lt"/>
              </a:rPr>
              <a:t>pronouns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err="1">
                <a:ea typeface="+mn-lt"/>
                <a:cs typeface="+mn-lt"/>
              </a:rPr>
              <a:t>pluperfect</a:t>
            </a:r>
            <a:endParaRPr lang="en-US" b="1">
              <a:cs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FD4CE07-0B48-42DB-8615-25C4CCAC8341}"/>
              </a:ext>
            </a:extLst>
          </p:cNvPr>
          <p:cNvSpPr/>
          <p:nvPr/>
        </p:nvSpPr>
        <p:spPr>
          <a:xfrm>
            <a:off x="3921049" y="16588"/>
            <a:ext cx="5680151" cy="84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Intent: French helps you to listen, understand and express yourself in the wider world</a:t>
            </a:r>
          </a:p>
        </p:txBody>
      </p:sp>
      <p:pic>
        <p:nvPicPr>
          <p:cNvPr id="123" name="Picture 12" descr="Transparent Maleta Png - Outline Suitcase, Png Download , Transparent Png  Image - PNGitem">
            <a:extLst>
              <a:ext uri="{FF2B5EF4-FFF2-40B4-BE49-F238E27FC236}">
                <a16:creationId xmlns:a16="http://schemas.microsoft.com/office/drawing/2014/main" id="{B6341E83-FA5A-42C6-9900-859D0D65E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" b="23798"/>
          <a:stretch/>
        </p:blipFill>
        <p:spPr bwMode="auto">
          <a:xfrm>
            <a:off x="916768" y="960874"/>
            <a:ext cx="1161284" cy="8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urn Left Vector Art, Icons, and Graphics for Free Download">
            <a:extLst>
              <a:ext uri="{FF2B5EF4-FFF2-40B4-BE49-F238E27FC236}">
                <a16:creationId xmlns:a16="http://schemas.microsoft.com/office/drawing/2014/main" id="{547E2004-13E5-452A-92DA-49A81B6F7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962" y="4547894"/>
            <a:ext cx="934009" cy="93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ummer beach single isolated icon with outline Vector Image">
            <a:extLst>
              <a:ext uri="{FF2B5EF4-FFF2-40B4-BE49-F238E27FC236}">
                <a16:creationId xmlns:a16="http://schemas.microsoft.com/office/drawing/2014/main" id="{9D531014-9201-4633-8358-4117686AF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9583" r="16711" b="16722"/>
          <a:stretch/>
        </p:blipFill>
        <p:spPr bwMode="auto">
          <a:xfrm>
            <a:off x="4234512" y="3456568"/>
            <a:ext cx="911536" cy="8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389D3E2-C61F-41DB-A2E2-7C1B87D3CBB1}"/>
              </a:ext>
            </a:extLst>
          </p:cNvPr>
          <p:cNvCxnSpPr>
            <a:cxnSpLocks/>
          </p:cNvCxnSpPr>
          <p:nvPr/>
        </p:nvCxnSpPr>
        <p:spPr>
          <a:xfrm>
            <a:off x="2206745" y="6778826"/>
            <a:ext cx="652405" cy="15555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56A568B-A3B6-4D0F-AF31-DC7183995D21}"/>
              </a:ext>
            </a:extLst>
          </p:cNvPr>
          <p:cNvSpPr/>
          <p:nvPr/>
        </p:nvSpPr>
        <p:spPr>
          <a:xfrm>
            <a:off x="1672303" y="6148349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3578977-1BA8-1F76-F513-470382BE9DFE}"/>
              </a:ext>
            </a:extLst>
          </p:cNvPr>
          <p:cNvSpPr/>
          <p:nvPr/>
        </p:nvSpPr>
        <p:spPr>
          <a:xfrm>
            <a:off x="995122" y="6335523"/>
            <a:ext cx="139909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Daily Life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3C1D4EF-01C2-4C6C-A40C-760B9F0E4FAC}"/>
              </a:ext>
            </a:extLst>
          </p:cNvPr>
          <p:cNvSpPr/>
          <p:nvPr/>
        </p:nvSpPr>
        <p:spPr>
          <a:xfrm>
            <a:off x="2527120" y="6567603"/>
            <a:ext cx="1834397" cy="7196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/>
              <a:t>Les fêtes </a:t>
            </a:r>
            <a:endParaRPr lang="en-GB" sz="2000" b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67EAAC-D2DE-65A4-E3BC-10BEBA9CA21B}"/>
              </a:ext>
            </a:extLst>
          </p:cNvPr>
          <p:cNvSpPr/>
          <p:nvPr/>
        </p:nvSpPr>
        <p:spPr>
          <a:xfrm>
            <a:off x="5477723" y="6436715"/>
            <a:ext cx="4072367" cy="90919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 i="1">
                <a:ea typeface="+mn-lt"/>
                <a:cs typeface="+mn-lt"/>
              </a:rPr>
              <a:t>Depuis</a:t>
            </a:r>
            <a:r>
              <a:rPr lang="fr-FR" b="1">
                <a:ea typeface="+mn-lt"/>
                <a:cs typeface="+mn-lt"/>
              </a:rPr>
              <a:t> + </a:t>
            </a:r>
            <a:r>
              <a:rPr lang="fr-FR" b="1" err="1">
                <a:ea typeface="+mn-lt"/>
                <a:cs typeface="+mn-lt"/>
              </a:rPr>
              <a:t>present</a:t>
            </a:r>
            <a:r>
              <a:rPr lang="fr-FR" b="1">
                <a:ea typeface="+mn-lt"/>
                <a:cs typeface="+mn-lt"/>
              </a:rPr>
              <a:t>, comparative, </a:t>
            </a:r>
            <a:r>
              <a:rPr lang="fr-FR" b="1" err="1">
                <a:ea typeface="+mn-lt"/>
                <a:cs typeface="+mn-lt"/>
              </a:rPr>
              <a:t>imperfect</a:t>
            </a:r>
            <a:r>
              <a:rPr lang="fr-FR" b="1">
                <a:ea typeface="+mn-lt"/>
                <a:cs typeface="+mn-lt"/>
              </a:rPr>
              <a:t>, direct </a:t>
            </a:r>
            <a:r>
              <a:rPr lang="fr-FR" b="1" err="1">
                <a:ea typeface="+mn-lt"/>
                <a:cs typeface="+mn-lt"/>
              </a:rPr>
              <a:t>object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pronouns</a:t>
            </a:r>
            <a:r>
              <a:rPr lang="fr-FR" b="1">
                <a:ea typeface="+mn-lt"/>
                <a:cs typeface="+mn-lt"/>
              </a:rPr>
              <a:t>, superlative adjectives</a:t>
            </a: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3FD5DAB-4DCB-CEAF-BE13-81449859652D}"/>
              </a:ext>
            </a:extLst>
          </p:cNvPr>
          <p:cNvSpPr/>
          <p:nvPr/>
        </p:nvSpPr>
        <p:spPr>
          <a:xfrm>
            <a:off x="1001471" y="7318051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Shopping for clothes and Food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2C25D0-B169-44C5-F45E-2D86B431D902}"/>
              </a:ext>
            </a:extLst>
          </p:cNvPr>
          <p:cNvSpPr/>
          <p:nvPr/>
        </p:nvSpPr>
        <p:spPr>
          <a:xfrm>
            <a:off x="1138911" y="547242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Special occasions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9A0B4C2-E56E-974A-D945-89E9AAEF67F8}"/>
              </a:ext>
            </a:extLst>
          </p:cNvPr>
          <p:cNvSpPr/>
          <p:nvPr/>
        </p:nvSpPr>
        <p:spPr>
          <a:xfrm>
            <a:off x="4546095" y="555882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Local Area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E3B085A-CB9D-9BA5-34E6-EDA4DC7DBBA8}"/>
              </a:ext>
            </a:extLst>
          </p:cNvPr>
          <p:cNvSpPr/>
          <p:nvPr/>
        </p:nvSpPr>
        <p:spPr>
          <a:xfrm>
            <a:off x="6299432" y="552328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/>
                <a:cs typeface="Times New Roman"/>
              </a:rPr>
              <a:t>Travel</a:t>
            </a:r>
            <a:endParaRPr lang="en-GB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3485F50-4722-619E-E662-03B81D6D7E07}"/>
              </a:ext>
            </a:extLst>
          </p:cNvPr>
          <p:cNvCxnSpPr>
            <a:cxnSpLocks/>
          </p:cNvCxnSpPr>
          <p:nvPr/>
        </p:nvCxnSpPr>
        <p:spPr>
          <a:xfrm>
            <a:off x="2438520" y="6070132"/>
            <a:ext cx="546795" cy="51557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D5EE76D-7866-42DE-CCAE-51E681DB0255}"/>
              </a:ext>
            </a:extLst>
          </p:cNvPr>
          <p:cNvCxnSpPr>
            <a:cxnSpLocks/>
          </p:cNvCxnSpPr>
          <p:nvPr/>
        </p:nvCxnSpPr>
        <p:spPr>
          <a:xfrm flipV="1">
            <a:off x="2378228" y="7118699"/>
            <a:ext cx="938806" cy="60371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A5AD4FD-0C66-8868-829F-A03629C5B62E}"/>
              </a:ext>
            </a:extLst>
          </p:cNvPr>
          <p:cNvCxnSpPr>
            <a:cxnSpLocks/>
          </p:cNvCxnSpPr>
          <p:nvPr/>
        </p:nvCxnSpPr>
        <p:spPr>
          <a:xfrm>
            <a:off x="3786549" y="7189469"/>
            <a:ext cx="252866" cy="36143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A35CBD6-7677-4318-9C0D-AD38D6AF775C}"/>
              </a:ext>
            </a:extLst>
          </p:cNvPr>
          <p:cNvCxnSpPr>
            <a:cxnSpLocks/>
          </p:cNvCxnSpPr>
          <p:nvPr/>
        </p:nvCxnSpPr>
        <p:spPr>
          <a:xfrm>
            <a:off x="2005326" y="6875868"/>
            <a:ext cx="737981" cy="2962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Outline firework decoration to celebrate event Vector Image">
            <a:extLst>
              <a:ext uri="{FF2B5EF4-FFF2-40B4-BE49-F238E27FC236}">
                <a16:creationId xmlns:a16="http://schemas.microsoft.com/office/drawing/2014/main" id="{98C4BE13-BFC8-4130-B653-B89776B1F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t="9886" r="14818" b="17987"/>
          <a:stretch/>
        </p:blipFill>
        <p:spPr bwMode="auto">
          <a:xfrm>
            <a:off x="4536966" y="6421929"/>
            <a:ext cx="876910" cy="95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2" descr="Black and White Sweater Clip Art - Black and White Sweater Image | Sweater  clip, Sweaters, Reuse old clothes">
            <a:extLst>
              <a:ext uri="{FF2B5EF4-FFF2-40B4-BE49-F238E27FC236}">
                <a16:creationId xmlns:a16="http://schemas.microsoft.com/office/drawing/2014/main" id="{D5E64DBB-F637-4088-8F08-955EF166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52" y="5592118"/>
            <a:ext cx="999782" cy="8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9183E80-9AA8-46C3-8E26-91AED552433C}"/>
              </a:ext>
            </a:extLst>
          </p:cNvPr>
          <p:cNvCxnSpPr>
            <a:cxnSpLocks/>
          </p:cNvCxnSpPr>
          <p:nvPr/>
        </p:nvCxnSpPr>
        <p:spPr>
          <a:xfrm flipH="1">
            <a:off x="7437315" y="8082760"/>
            <a:ext cx="239835" cy="34849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6" descr="Tv line icon outline logo Royalty Free Vector Image">
            <a:extLst>
              <a:ext uri="{FF2B5EF4-FFF2-40B4-BE49-F238E27FC236}">
                <a16:creationId xmlns:a16="http://schemas.microsoft.com/office/drawing/2014/main" id="{17169663-1FDE-437F-86D8-910AEEB55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t="24150" r="26202" b="32304"/>
          <a:stretch/>
        </p:blipFill>
        <p:spPr bwMode="auto">
          <a:xfrm>
            <a:off x="8405962" y="8118684"/>
            <a:ext cx="993571" cy="97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Image result for FRENCH FLAG">
            <a:extLst>
              <a:ext uri="{FF2B5EF4-FFF2-40B4-BE49-F238E27FC236}">
                <a16:creationId xmlns:a16="http://schemas.microsoft.com/office/drawing/2014/main" id="{0277A2DF-6FD9-48AC-866F-0965F1BC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73" y="9997004"/>
            <a:ext cx="1252553" cy="83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6" descr="Sports Ball Icons Black Outline Stock Vector - Illustration of button,  basketball: 115372482">
            <a:extLst>
              <a:ext uri="{FF2B5EF4-FFF2-40B4-BE49-F238E27FC236}">
                <a16:creationId xmlns:a16="http://schemas.microsoft.com/office/drawing/2014/main" id="{DBE67294-F613-44B4-B09D-50061E7F5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0" t="46300" r="32565" b="9872"/>
          <a:stretch/>
        </p:blipFill>
        <p:spPr bwMode="auto">
          <a:xfrm>
            <a:off x="3117036" y="9414642"/>
            <a:ext cx="708843" cy="6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riend Outline Vector Images (over 20,000)">
            <a:extLst>
              <a:ext uri="{FF2B5EF4-FFF2-40B4-BE49-F238E27FC236}">
                <a16:creationId xmlns:a16="http://schemas.microsoft.com/office/drawing/2014/main" id="{47093B29-AB5E-4EB7-946F-06477BB1D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21162" r="18889" b="24283"/>
          <a:stretch/>
        </p:blipFill>
        <p:spPr bwMode="auto">
          <a:xfrm>
            <a:off x="6357663" y="10091733"/>
            <a:ext cx="975317" cy="97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2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0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11 French Learning Journey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843138" y="113688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10015626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398041" y="8091918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02120" y="1186031"/>
            <a:ext cx="697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to </a:t>
            </a:r>
          </a:p>
          <a:p>
            <a:pPr algn="ctr"/>
            <a:endParaRPr lang="en-US" sz="1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7944511" y="1638833"/>
            <a:ext cx="9653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WBS SF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77441" y="11870665"/>
            <a:ext cx="6542350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777127" y="10748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887994" y="10891193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8087827" y="10823277"/>
            <a:ext cx="631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</a:t>
            </a:r>
            <a:endParaRPr lang="en-US" sz="1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8000919" y="11090027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1CC464-21FB-0B4F-92B1-EFD2C8ECDD63}"/>
              </a:ext>
            </a:extLst>
          </p:cNvPr>
          <p:cNvSpPr/>
          <p:nvPr/>
        </p:nvSpPr>
        <p:spPr>
          <a:xfrm>
            <a:off x="3956355" y="63129"/>
            <a:ext cx="5318274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Intent: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4729A28-FB89-67C4-CA74-B86A149DD302}"/>
              </a:ext>
            </a:extLst>
          </p:cNvPr>
          <p:cNvSpPr/>
          <p:nvPr/>
        </p:nvSpPr>
        <p:spPr>
          <a:xfrm>
            <a:off x="2816233" y="456386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err="1">
                <a:ea typeface="+mn-lt"/>
                <a:cs typeface="+mn-lt"/>
              </a:rPr>
              <a:t>L’environnement</a:t>
            </a:r>
            <a:endParaRPr lang="en-US" b="1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2ACBCDF-BA4C-B60C-B54B-13ECFE1581BC}"/>
              </a:ext>
            </a:extLst>
          </p:cNvPr>
          <p:cNvSpPr/>
          <p:nvPr/>
        </p:nvSpPr>
        <p:spPr>
          <a:xfrm>
            <a:off x="3177234" y="10298362"/>
            <a:ext cx="1863233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ea typeface="+mn-lt"/>
                <a:cs typeface="+mn-lt"/>
              </a:rPr>
              <a:t>Au </a:t>
            </a:r>
            <a:r>
              <a:rPr lang="en-GB" b="1" err="1">
                <a:ea typeface="+mn-lt"/>
                <a:cs typeface="+mn-lt"/>
              </a:rPr>
              <a:t>collège</a:t>
            </a:r>
            <a:endParaRPr lang="en-US" b="1"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642C9-FF6F-DC87-756B-A229BF917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532" y="11628084"/>
            <a:ext cx="1316850" cy="131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92CD4F-1E83-8B63-DDFC-70E566C6C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4871">
            <a:off x="6796908" y="1563254"/>
            <a:ext cx="1316850" cy="131685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FC6ABBE-4705-CD58-DB1B-008A0D217BDE}"/>
              </a:ext>
            </a:extLst>
          </p:cNvPr>
          <p:cNvSpPr/>
          <p:nvPr/>
        </p:nvSpPr>
        <p:spPr>
          <a:xfrm>
            <a:off x="899745" y="3501952"/>
            <a:ext cx="1864340" cy="839401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</a:rPr>
              <a:t>Revision of  all GCSE topics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8655D1-51A9-EB8A-0E6B-18E49CAD2EFA}"/>
              </a:ext>
            </a:extLst>
          </p:cNvPr>
          <p:cNvSpPr/>
          <p:nvPr/>
        </p:nvSpPr>
        <p:spPr>
          <a:xfrm>
            <a:off x="1949697" y="2658865"/>
            <a:ext cx="32155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b="1">
                <a:latin typeface="Calibri" panose="020F0502020204030204"/>
              </a:rPr>
              <a:t>Exam preparation and revision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CD0E4F-525A-3BBE-FD99-B334D2A4C9F7}"/>
              </a:ext>
            </a:extLst>
          </p:cNvPr>
          <p:cNvSpPr/>
          <p:nvPr/>
        </p:nvSpPr>
        <p:spPr>
          <a:xfrm>
            <a:off x="3287869" y="3695525"/>
            <a:ext cx="258082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 practice with past papers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0AF67E-E3E3-119F-DC29-C53AD8D910D3}"/>
              </a:ext>
            </a:extLst>
          </p:cNvPr>
          <p:cNvSpPr/>
          <p:nvPr/>
        </p:nvSpPr>
        <p:spPr>
          <a:xfrm>
            <a:off x="5906789" y="2627474"/>
            <a:ext cx="3003049" cy="111986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Speaking practice ((role play, photo and general conversation)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A96BFF1-CB31-A610-E191-4016196305DA}"/>
              </a:ext>
            </a:extLst>
          </p:cNvPr>
          <p:cNvSpPr/>
          <p:nvPr/>
        </p:nvSpPr>
        <p:spPr>
          <a:xfrm>
            <a:off x="691361" y="1693171"/>
            <a:ext cx="1863124" cy="79936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Listening </a:t>
            </a:r>
            <a:r>
              <a:rPr lang="en-US" sz="1600">
                <a:solidFill>
                  <a:schemeClr val="tx1"/>
                </a:solidFill>
                <a:latin typeface="Calibri" panose="020F0502020204030204"/>
              </a:rPr>
              <a:t>practice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BF5233-4CFC-08D2-2676-DAB625CA418D}"/>
              </a:ext>
            </a:extLst>
          </p:cNvPr>
          <p:cNvSpPr/>
          <p:nvPr/>
        </p:nvSpPr>
        <p:spPr>
          <a:xfrm>
            <a:off x="3324111" y="1701005"/>
            <a:ext cx="1676012" cy="80117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 </a:t>
            </a:r>
            <a:r>
              <a:rPr lang="en-US" sz="1600">
                <a:solidFill>
                  <a:schemeClr val="tx1"/>
                </a:solidFill>
                <a:latin typeface="Calibri" panose="020F0502020204030204"/>
              </a:rPr>
              <a:t>practice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BF42DBC-5CE8-8977-5426-4F3C91CC3D86}"/>
              </a:ext>
            </a:extLst>
          </p:cNvPr>
          <p:cNvSpPr/>
          <p:nvPr/>
        </p:nvSpPr>
        <p:spPr>
          <a:xfrm>
            <a:off x="5479361" y="1786559"/>
            <a:ext cx="1474574" cy="77130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Writing </a:t>
            </a:r>
            <a:r>
              <a:rPr lang="en-US" sz="1600">
                <a:solidFill>
                  <a:schemeClr val="tx1"/>
                </a:solidFill>
                <a:latin typeface="Calibri" panose="020F0502020204030204"/>
              </a:rPr>
              <a:t>practice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E835FF-EF17-2AFC-CD7C-A807CFE04DB2}"/>
              </a:ext>
            </a:extLst>
          </p:cNvPr>
          <p:cNvCxnSpPr>
            <a:cxnSpLocks/>
          </p:cNvCxnSpPr>
          <p:nvPr/>
        </p:nvCxnSpPr>
        <p:spPr>
          <a:xfrm flipV="1">
            <a:off x="3564840" y="3153945"/>
            <a:ext cx="583868" cy="80824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C0C8CF-88DA-B4FD-662E-44D35F0C11A9}"/>
              </a:ext>
            </a:extLst>
          </p:cNvPr>
          <p:cNvCxnSpPr>
            <a:cxnSpLocks/>
          </p:cNvCxnSpPr>
          <p:nvPr/>
        </p:nvCxnSpPr>
        <p:spPr>
          <a:xfrm flipH="1">
            <a:off x="4731996" y="3125102"/>
            <a:ext cx="1506182" cy="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7E7DF7F-5981-1CF6-3745-C9A75F23F21A}"/>
              </a:ext>
            </a:extLst>
          </p:cNvPr>
          <p:cNvSpPr/>
          <p:nvPr/>
        </p:nvSpPr>
        <p:spPr>
          <a:xfrm>
            <a:off x="4606819" y="8313617"/>
            <a:ext cx="2115236" cy="68721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b="1">
                <a:latin typeface="WordVisi_MSFontService"/>
              </a:rPr>
              <a:t>Bon travail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64B167B-2440-FF7C-3025-B07067229722}"/>
              </a:ext>
            </a:extLst>
          </p:cNvPr>
          <p:cNvSpPr/>
          <p:nvPr/>
        </p:nvSpPr>
        <p:spPr>
          <a:xfrm>
            <a:off x="4396245" y="9155344"/>
            <a:ext cx="1896555" cy="811126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Jobs and work preferences 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058BD12-7C07-3933-6437-99134CA106BB}"/>
              </a:ext>
            </a:extLst>
          </p:cNvPr>
          <p:cNvSpPr/>
          <p:nvPr/>
        </p:nvSpPr>
        <p:spPr>
          <a:xfrm>
            <a:off x="1135861" y="9307461"/>
            <a:ext cx="1536951" cy="987355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</a:rPr>
              <a:t>School visits and exchanges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FE19F3A-58F3-128C-C5AB-47D7F8EA40C4}"/>
              </a:ext>
            </a:extLst>
          </p:cNvPr>
          <p:cNvSpPr/>
          <p:nvPr/>
        </p:nvSpPr>
        <p:spPr>
          <a:xfrm>
            <a:off x="1390732" y="10713511"/>
            <a:ext cx="1591150" cy="106071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</a:rPr>
              <a:t>Schools in French-speaking countries</a:t>
            </a:r>
            <a:endParaRPr lang="en-US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532301E-881A-DE51-46BF-1769BFF0C801}"/>
              </a:ext>
            </a:extLst>
          </p:cNvPr>
          <p:cNvSpPr/>
          <p:nvPr/>
        </p:nvSpPr>
        <p:spPr>
          <a:xfrm>
            <a:off x="3270463" y="11151314"/>
            <a:ext cx="161539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</a:rPr>
              <a:t>School rules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B8F507-1F8E-4717-9397-B8E85675A3CD}"/>
              </a:ext>
            </a:extLst>
          </p:cNvPr>
          <p:cNvSpPr/>
          <p:nvPr/>
        </p:nvSpPr>
        <p:spPr>
          <a:xfrm>
            <a:off x="5558836" y="11044506"/>
            <a:ext cx="1294804" cy="85046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</a:rPr>
              <a:t>School subjects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F4CEDC-446E-6EC7-BDFE-E9A80BD480F2}"/>
              </a:ext>
            </a:extLst>
          </p:cNvPr>
          <p:cNvCxnSpPr>
            <a:cxnSpLocks/>
          </p:cNvCxnSpPr>
          <p:nvPr/>
        </p:nvCxnSpPr>
        <p:spPr>
          <a:xfrm flipH="1" flipV="1">
            <a:off x="4852998" y="10664538"/>
            <a:ext cx="918174" cy="73627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8ED61ED-9D87-C4A2-673E-BC1B4106FAF1}"/>
              </a:ext>
            </a:extLst>
          </p:cNvPr>
          <p:cNvCxnSpPr>
            <a:cxnSpLocks/>
          </p:cNvCxnSpPr>
          <p:nvPr/>
        </p:nvCxnSpPr>
        <p:spPr>
          <a:xfrm>
            <a:off x="2431237" y="9898034"/>
            <a:ext cx="1011231" cy="45010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BF1A881-DDCD-6CA8-9F57-53EE9B83E875}"/>
              </a:ext>
            </a:extLst>
          </p:cNvPr>
          <p:cNvCxnSpPr>
            <a:cxnSpLocks/>
          </p:cNvCxnSpPr>
          <p:nvPr/>
        </p:nvCxnSpPr>
        <p:spPr>
          <a:xfrm flipH="1">
            <a:off x="4783405" y="8818909"/>
            <a:ext cx="143125" cy="59052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8B9DE9-5BB6-B307-E518-9D232DEA88B2}"/>
              </a:ext>
            </a:extLst>
          </p:cNvPr>
          <p:cNvSpPr/>
          <p:nvPr/>
        </p:nvSpPr>
        <p:spPr>
          <a:xfrm>
            <a:off x="6249449" y="7396766"/>
            <a:ext cx="1638545" cy="84853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Importance of Languages 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1A776E0-ABC9-D603-B729-20D094DE85A2}"/>
              </a:ext>
            </a:extLst>
          </p:cNvPr>
          <p:cNvSpPr/>
          <p:nvPr/>
        </p:nvSpPr>
        <p:spPr>
          <a:xfrm>
            <a:off x="7621291" y="8000823"/>
            <a:ext cx="1778000" cy="97546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Plans for the future 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1E526B9-7D63-9E13-2178-CC8AA4CD1DDD}"/>
              </a:ext>
            </a:extLst>
          </p:cNvPr>
          <p:cNvSpPr/>
          <p:nvPr/>
        </p:nvSpPr>
        <p:spPr>
          <a:xfrm>
            <a:off x="7077754" y="9136143"/>
            <a:ext cx="160264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Career choices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0A907EA-B2D9-2D2E-E265-4EAD6A2013D9}"/>
              </a:ext>
            </a:extLst>
          </p:cNvPr>
          <p:cNvCxnSpPr>
            <a:cxnSpLocks/>
          </p:cNvCxnSpPr>
          <p:nvPr/>
        </p:nvCxnSpPr>
        <p:spPr>
          <a:xfrm>
            <a:off x="6144349" y="8908651"/>
            <a:ext cx="1123779" cy="54182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B2B90FE-CED6-D7DA-F807-357DBDAC1658}"/>
              </a:ext>
            </a:extLst>
          </p:cNvPr>
          <p:cNvCxnSpPr>
            <a:cxnSpLocks/>
          </p:cNvCxnSpPr>
          <p:nvPr/>
        </p:nvCxnSpPr>
        <p:spPr>
          <a:xfrm flipV="1">
            <a:off x="6448271" y="8483283"/>
            <a:ext cx="1430807" cy="15996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87DB2AC-1B0D-4B2C-2141-98609B591A4A}"/>
              </a:ext>
            </a:extLst>
          </p:cNvPr>
          <p:cNvCxnSpPr>
            <a:cxnSpLocks/>
          </p:cNvCxnSpPr>
          <p:nvPr/>
        </p:nvCxnSpPr>
        <p:spPr>
          <a:xfrm flipV="1">
            <a:off x="5952491" y="7851117"/>
            <a:ext cx="684787" cy="66727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2FBD2648-71E8-66AD-AFC8-25D59645CCAD}"/>
              </a:ext>
            </a:extLst>
          </p:cNvPr>
          <p:cNvSpPr/>
          <p:nvPr/>
        </p:nvSpPr>
        <p:spPr>
          <a:xfrm>
            <a:off x="4148708" y="7413970"/>
            <a:ext cx="1867842" cy="75602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Applying for jobs 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0B38BE9-6514-522D-3D4C-2D0E90A94F10}"/>
              </a:ext>
            </a:extLst>
          </p:cNvPr>
          <p:cNvSpPr/>
          <p:nvPr/>
        </p:nvSpPr>
        <p:spPr>
          <a:xfrm>
            <a:off x="881454" y="5638485"/>
            <a:ext cx="1470057" cy="96438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Problems facing the world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254BAC8-80A0-6C77-164A-8DDE67679BE3}"/>
              </a:ext>
            </a:extLst>
          </p:cNvPr>
          <p:cNvSpPr/>
          <p:nvPr/>
        </p:nvSpPr>
        <p:spPr>
          <a:xfrm>
            <a:off x="1051751" y="4470434"/>
            <a:ext cx="1337504" cy="998181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Ethical shopping 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6787322-8495-B258-6673-62DF51FCFE1E}"/>
              </a:ext>
            </a:extLst>
          </p:cNvPr>
          <p:cNvSpPr/>
          <p:nvPr/>
        </p:nvSpPr>
        <p:spPr>
          <a:xfrm>
            <a:off x="2480933" y="5562421"/>
            <a:ext cx="1470057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Protecting the planet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16BC2EA-CB8E-904C-FD84-483DFA5D79F3}"/>
              </a:ext>
            </a:extLst>
          </p:cNvPr>
          <p:cNvSpPr/>
          <p:nvPr/>
        </p:nvSpPr>
        <p:spPr>
          <a:xfrm>
            <a:off x="4071099" y="5422721"/>
            <a:ext cx="1835691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Volunteering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F9C26DF-6BAE-EADE-2FD1-B8C8CD387D69}"/>
              </a:ext>
            </a:extLst>
          </p:cNvPr>
          <p:cNvSpPr/>
          <p:nvPr/>
        </p:nvSpPr>
        <p:spPr>
          <a:xfrm>
            <a:off x="6424815" y="5438648"/>
            <a:ext cx="189497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Big events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A95BC38-B334-004F-4775-AE3C078E7D65}"/>
              </a:ext>
            </a:extLst>
          </p:cNvPr>
          <p:cNvCxnSpPr>
            <a:cxnSpLocks/>
          </p:cNvCxnSpPr>
          <p:nvPr/>
        </p:nvCxnSpPr>
        <p:spPr>
          <a:xfrm>
            <a:off x="5270013" y="4999153"/>
            <a:ext cx="1423745" cy="66324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697E2A0-F181-D510-398A-7D6A14AB4944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2305699" y="4930041"/>
            <a:ext cx="510534" cy="7907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24837C9-C9EA-FDF3-1E48-0D203A4C77E6}"/>
              </a:ext>
            </a:extLst>
          </p:cNvPr>
          <p:cNvCxnSpPr>
            <a:cxnSpLocks/>
          </p:cNvCxnSpPr>
          <p:nvPr/>
        </p:nvCxnSpPr>
        <p:spPr>
          <a:xfrm>
            <a:off x="4723775" y="5216618"/>
            <a:ext cx="119260" cy="32710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51B428F-85E4-E27D-C207-7DE2296800DE}"/>
              </a:ext>
            </a:extLst>
          </p:cNvPr>
          <p:cNvSpPr/>
          <p:nvPr/>
        </p:nvSpPr>
        <p:spPr>
          <a:xfrm rot="16200000">
            <a:off x="-859661" y="833180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33D8C2C-4092-1C1F-C715-68F38A1943DA}"/>
              </a:ext>
            </a:extLst>
          </p:cNvPr>
          <p:cNvSpPr/>
          <p:nvPr/>
        </p:nvSpPr>
        <p:spPr>
          <a:xfrm rot="16200000">
            <a:off x="-879752" y="546269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16385A7-8BCC-A815-459D-06FE5F8764D8}"/>
              </a:ext>
            </a:extLst>
          </p:cNvPr>
          <p:cNvSpPr/>
          <p:nvPr/>
        </p:nvSpPr>
        <p:spPr>
          <a:xfrm>
            <a:off x="428513" y="11982692"/>
            <a:ext cx="7515998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 err="1">
                <a:ea typeface="+mn-lt"/>
                <a:cs typeface="+mn-lt"/>
              </a:rPr>
              <a:t>Pronouns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i="1">
                <a:ea typeface="+mn-lt"/>
                <a:cs typeface="+mn-lt"/>
              </a:rPr>
              <a:t>il </a:t>
            </a:r>
            <a:r>
              <a:rPr lang="fr-FR" b="1">
                <a:ea typeface="+mn-lt"/>
                <a:cs typeface="+mn-lt"/>
              </a:rPr>
              <a:t>and </a:t>
            </a:r>
            <a:r>
              <a:rPr lang="fr-FR" b="1" i="1">
                <a:ea typeface="+mn-lt"/>
                <a:cs typeface="+mn-lt"/>
              </a:rPr>
              <a:t>elle</a:t>
            </a:r>
            <a:r>
              <a:rPr lang="fr-FR" b="1">
                <a:ea typeface="+mn-lt"/>
                <a:cs typeface="+mn-lt"/>
              </a:rPr>
              <a:t> / </a:t>
            </a:r>
            <a:r>
              <a:rPr lang="fr-FR" b="1" i="1">
                <a:ea typeface="+mn-lt"/>
                <a:cs typeface="+mn-lt"/>
              </a:rPr>
              <a:t>ils </a:t>
            </a:r>
            <a:r>
              <a:rPr lang="fr-FR" b="1">
                <a:ea typeface="+mn-lt"/>
                <a:cs typeface="+mn-lt"/>
              </a:rPr>
              <a:t>and </a:t>
            </a:r>
            <a:r>
              <a:rPr lang="fr-FR" b="1" i="1">
                <a:ea typeface="+mn-lt"/>
                <a:cs typeface="+mn-lt"/>
              </a:rPr>
              <a:t>elles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i="1">
                <a:ea typeface="+mn-lt"/>
                <a:cs typeface="+mn-lt"/>
              </a:rPr>
              <a:t>il faut</a:t>
            </a:r>
            <a:r>
              <a:rPr lang="fr-FR" b="1">
                <a:ea typeface="+mn-lt"/>
                <a:cs typeface="+mn-lt"/>
              </a:rPr>
              <a:t> and </a:t>
            </a:r>
            <a:r>
              <a:rPr lang="fr-FR" b="1" i="1">
                <a:ea typeface="+mn-lt"/>
                <a:cs typeface="+mn-lt"/>
              </a:rPr>
              <a:t>il est interdit de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err="1">
                <a:ea typeface="+mn-lt"/>
                <a:cs typeface="+mn-lt"/>
              </a:rPr>
              <a:t>imperative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err="1">
                <a:ea typeface="+mn-lt"/>
                <a:cs typeface="+mn-lt"/>
              </a:rPr>
              <a:t>using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past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err="1">
                <a:ea typeface="+mn-lt"/>
                <a:cs typeface="+mn-lt"/>
              </a:rPr>
              <a:t>present</a:t>
            </a:r>
            <a:r>
              <a:rPr lang="fr-FR" b="1">
                <a:ea typeface="+mn-lt"/>
                <a:cs typeface="+mn-lt"/>
              </a:rPr>
              <a:t> and future</a:t>
            </a:r>
            <a:endParaRPr lang="en-US" b="1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BF64F0C-2BDC-E90B-1969-66CE1215E3F1}"/>
              </a:ext>
            </a:extLst>
          </p:cNvPr>
          <p:cNvSpPr/>
          <p:nvPr/>
        </p:nvSpPr>
        <p:spPr>
          <a:xfrm>
            <a:off x="2305699" y="6415373"/>
            <a:ext cx="4933946" cy="8720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b="1">
                <a:ea typeface="+mn-lt"/>
                <a:cs typeface="+mn-lt"/>
              </a:rPr>
              <a:t>Saying better / worse, the best / worst thing, subjunctive, adverbs, direct object pronouns in perfect tense, verbs followed by  </a:t>
            </a:r>
            <a:r>
              <a:rPr lang="en-GB" b="1" i="1">
                <a:ea typeface="+mn-lt"/>
                <a:cs typeface="+mn-lt"/>
              </a:rPr>
              <a:t>à / de</a:t>
            </a:r>
            <a:endParaRPr lang="en-US" b="1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CA93E20-F3BC-3D18-2362-D460B418E15E}"/>
              </a:ext>
            </a:extLst>
          </p:cNvPr>
          <p:cNvSpPr/>
          <p:nvPr/>
        </p:nvSpPr>
        <p:spPr>
          <a:xfrm>
            <a:off x="6238178" y="3818651"/>
            <a:ext cx="2964714" cy="147021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b="1">
                <a:ea typeface="+mn-lt"/>
                <a:cs typeface="+mn-lt"/>
              </a:rPr>
              <a:t>Making connections between word types, conditional of </a:t>
            </a:r>
            <a:r>
              <a:rPr lang="en-GB" b="1" i="1" err="1">
                <a:ea typeface="+mn-lt"/>
                <a:cs typeface="+mn-lt"/>
              </a:rPr>
              <a:t>pouvoir</a:t>
            </a:r>
            <a:r>
              <a:rPr lang="en-GB" b="1" i="1">
                <a:ea typeface="+mn-lt"/>
                <a:cs typeface="+mn-lt"/>
              </a:rPr>
              <a:t> / devoir</a:t>
            </a:r>
            <a:r>
              <a:rPr lang="en-GB" b="1">
                <a:ea typeface="+mn-lt"/>
                <a:cs typeface="+mn-lt"/>
              </a:rPr>
              <a:t>, passive voice, indirect object pronouns</a:t>
            </a:r>
            <a:endParaRPr lang="en-US" b="1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FBE518C-8DB9-4FED-A30A-13451ABA475E}"/>
              </a:ext>
            </a:extLst>
          </p:cNvPr>
          <p:cNvCxnSpPr>
            <a:cxnSpLocks/>
          </p:cNvCxnSpPr>
          <p:nvPr/>
        </p:nvCxnSpPr>
        <p:spPr>
          <a:xfrm flipH="1" flipV="1">
            <a:off x="2164994" y="2139451"/>
            <a:ext cx="44843" cy="80128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6C7DB81-ED2B-4B68-8618-6478C3BB6302}"/>
              </a:ext>
            </a:extLst>
          </p:cNvPr>
          <p:cNvCxnSpPr>
            <a:cxnSpLocks/>
          </p:cNvCxnSpPr>
          <p:nvPr/>
        </p:nvCxnSpPr>
        <p:spPr>
          <a:xfrm flipV="1">
            <a:off x="4989112" y="2211973"/>
            <a:ext cx="710863" cy="58356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5DD6609-ECBC-430A-964F-68417A9D8838}"/>
              </a:ext>
            </a:extLst>
          </p:cNvPr>
          <p:cNvCxnSpPr>
            <a:cxnSpLocks/>
          </p:cNvCxnSpPr>
          <p:nvPr/>
        </p:nvCxnSpPr>
        <p:spPr>
          <a:xfrm flipV="1">
            <a:off x="3295852" y="2139451"/>
            <a:ext cx="268988" cy="52714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B7C2128-3182-47CE-BD19-E382DCEB7E4B}"/>
              </a:ext>
            </a:extLst>
          </p:cNvPr>
          <p:cNvCxnSpPr>
            <a:cxnSpLocks/>
          </p:cNvCxnSpPr>
          <p:nvPr/>
        </p:nvCxnSpPr>
        <p:spPr>
          <a:xfrm flipV="1">
            <a:off x="2480934" y="3133940"/>
            <a:ext cx="338270" cy="79783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728E5498-E807-41FB-B949-DE0E38508DC7}"/>
              </a:ext>
            </a:extLst>
          </p:cNvPr>
          <p:cNvSpPr/>
          <p:nvPr/>
        </p:nvSpPr>
        <p:spPr>
          <a:xfrm rot="16200000">
            <a:off x="-879216" y="259731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799D70C-144F-4B3F-B40E-5B409BAB045B}"/>
              </a:ext>
            </a:extLst>
          </p:cNvPr>
          <p:cNvSpPr/>
          <p:nvPr/>
        </p:nvSpPr>
        <p:spPr>
          <a:xfrm>
            <a:off x="4788941" y="71586"/>
            <a:ext cx="4800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French helps you to listen, understand and express yourself in the wider world</a:t>
            </a:r>
            <a:endParaRPr lang="en-GB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68EE4F-F515-BB37-63FA-17F3D693B859}"/>
              </a:ext>
            </a:extLst>
          </p:cNvPr>
          <p:cNvCxnSpPr>
            <a:cxnSpLocks/>
          </p:cNvCxnSpPr>
          <p:nvPr/>
        </p:nvCxnSpPr>
        <p:spPr>
          <a:xfrm flipV="1">
            <a:off x="2778775" y="10896262"/>
            <a:ext cx="1051255" cy="51118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0202FD6-D106-4A4B-8BB3-0B433A304F0F}"/>
              </a:ext>
            </a:extLst>
          </p:cNvPr>
          <p:cNvCxnSpPr>
            <a:cxnSpLocks/>
          </p:cNvCxnSpPr>
          <p:nvPr/>
        </p:nvCxnSpPr>
        <p:spPr>
          <a:xfrm flipV="1">
            <a:off x="4637193" y="10956857"/>
            <a:ext cx="105651" cy="58267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France - solid black outline border map country Vector Image">
            <a:extLst>
              <a:ext uri="{FF2B5EF4-FFF2-40B4-BE49-F238E27FC236}">
                <a16:creationId xmlns:a16="http://schemas.microsoft.com/office/drawing/2014/main" id="{68ADCD9F-FC58-4BB5-A0BF-D56C014FC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6458" r="10800" b="20417"/>
          <a:stretch/>
        </p:blipFill>
        <p:spPr bwMode="auto">
          <a:xfrm>
            <a:off x="87903" y="10410428"/>
            <a:ext cx="1148390" cy="10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Image result for FRENCH FLAG">
            <a:extLst>
              <a:ext uri="{FF2B5EF4-FFF2-40B4-BE49-F238E27FC236}">
                <a16:creationId xmlns:a16="http://schemas.microsoft.com/office/drawing/2014/main" id="{D09042CF-66E6-4486-BE78-E6658D68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84" y="6321214"/>
            <a:ext cx="1638545" cy="108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ector Set of Black Outline Icons - School Subject Icons Stock Vector -  Illustration of back, geometry: 121573940">
            <a:extLst>
              <a:ext uri="{FF2B5EF4-FFF2-40B4-BE49-F238E27FC236}">
                <a16:creationId xmlns:a16="http://schemas.microsoft.com/office/drawing/2014/main" id="{334240F0-36D3-44C0-A6B2-7A779FD95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76999" r="77561"/>
          <a:stretch/>
        </p:blipFill>
        <p:spPr bwMode="auto">
          <a:xfrm>
            <a:off x="6759283" y="10013833"/>
            <a:ext cx="1017691" cy="126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Vector Set of Black Outline Icons - School Subject Icons Stock Vector -  Illustration of back, geometry: 121573940">
            <a:extLst>
              <a:ext uri="{FF2B5EF4-FFF2-40B4-BE49-F238E27FC236}">
                <a16:creationId xmlns:a16="http://schemas.microsoft.com/office/drawing/2014/main" id="{81010EB4-D925-4909-B6B0-24222C489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5" t="30064" r="26817" b="56180"/>
          <a:stretch/>
        </p:blipFill>
        <p:spPr bwMode="auto">
          <a:xfrm>
            <a:off x="8000919" y="9880475"/>
            <a:ext cx="1163827" cy="7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Vector Set of Black Outline Icons - School Subject Icons Stock Vector -  Illustration of back, geometry: 121573940">
            <a:extLst>
              <a:ext uri="{FF2B5EF4-FFF2-40B4-BE49-F238E27FC236}">
                <a16:creationId xmlns:a16="http://schemas.microsoft.com/office/drawing/2014/main" id="{A1D975BC-170B-4298-B73E-ECE3F5E35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99" b="77472"/>
          <a:stretch/>
        </p:blipFill>
        <p:spPr bwMode="auto">
          <a:xfrm>
            <a:off x="5460133" y="10040923"/>
            <a:ext cx="946052" cy="9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4C82E8F-CEEE-D5FF-A980-D12EC9B2F07B}"/>
              </a:ext>
            </a:extLst>
          </p:cNvPr>
          <p:cNvCxnSpPr>
            <a:cxnSpLocks/>
          </p:cNvCxnSpPr>
          <p:nvPr/>
        </p:nvCxnSpPr>
        <p:spPr>
          <a:xfrm>
            <a:off x="5458104" y="7882876"/>
            <a:ext cx="124794" cy="52737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✓ Set of 12 jobs icons. outline thin line icons such as graphic de,  firewoman, astronaut, constructor, captain, student premium vector in Adobe  Illustrator ai ( .ai ) format, Encapsulated PostScript eps ( .eps ) format">
            <a:extLst>
              <a:ext uri="{FF2B5EF4-FFF2-40B4-BE49-F238E27FC236}">
                <a16:creationId xmlns:a16="http://schemas.microsoft.com/office/drawing/2014/main" id="{D650F7FF-955B-4D50-80F3-721337520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0" r="5149" b="53001"/>
          <a:stretch/>
        </p:blipFill>
        <p:spPr bwMode="auto">
          <a:xfrm>
            <a:off x="2157431" y="8089676"/>
            <a:ext cx="2255997" cy="11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0" descr="Euro logo PNG">
            <a:extLst>
              <a:ext uri="{FF2B5EF4-FFF2-40B4-BE49-F238E27FC236}">
                <a16:creationId xmlns:a16="http://schemas.microsoft.com/office/drawing/2014/main" id="{CF3AF4C3-7A84-46EE-92B6-4705E80F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57" y="7423413"/>
            <a:ext cx="768720" cy="7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83F7E8-614B-B78D-8278-5686F0C52142}"/>
              </a:ext>
            </a:extLst>
          </p:cNvPr>
          <p:cNvCxnSpPr>
            <a:cxnSpLocks/>
            <a:stCxn id="92" idx="0"/>
          </p:cNvCxnSpPr>
          <p:nvPr/>
        </p:nvCxnSpPr>
        <p:spPr>
          <a:xfrm flipV="1">
            <a:off x="3215962" y="5093155"/>
            <a:ext cx="11129" cy="46926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E742D20-5F30-42E9-979C-8CA160E59B31}"/>
              </a:ext>
            </a:extLst>
          </p:cNvPr>
          <p:cNvCxnSpPr>
            <a:cxnSpLocks/>
          </p:cNvCxnSpPr>
          <p:nvPr/>
        </p:nvCxnSpPr>
        <p:spPr>
          <a:xfrm flipV="1">
            <a:off x="1967257" y="5182615"/>
            <a:ext cx="1014625" cy="54891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6" descr="61,687 World Map Outline Stock Photos, Pictures &amp; Royalty-Free Images -  iStock">
            <a:extLst>
              <a:ext uri="{FF2B5EF4-FFF2-40B4-BE49-F238E27FC236}">
                <a16:creationId xmlns:a16="http://schemas.microsoft.com/office/drawing/2014/main" id="{D1F4B0EE-E98D-4FA5-B089-CE9D5B739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30460" r="29633" b="29709"/>
          <a:stretch/>
        </p:blipFill>
        <p:spPr bwMode="auto">
          <a:xfrm>
            <a:off x="978743" y="8183987"/>
            <a:ext cx="1030209" cy="9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0" descr="Recycling Symbol - Download the Original Recycle Logo">
            <a:extLst>
              <a:ext uri="{FF2B5EF4-FFF2-40B4-BE49-F238E27FC236}">
                <a16:creationId xmlns:a16="http://schemas.microsoft.com/office/drawing/2014/main" id="{E42AA838-7CCA-4E55-B5B5-F1BFAFD8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43" y="6925140"/>
            <a:ext cx="1042878" cy="10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85DDA32-E933-8C1C-68C3-78B103F7D2BE}"/>
              </a:ext>
            </a:extLst>
          </p:cNvPr>
          <p:cNvSpPr/>
          <p:nvPr/>
        </p:nvSpPr>
        <p:spPr>
          <a:xfrm>
            <a:off x="3921049" y="16588"/>
            <a:ext cx="5680151" cy="84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Intent: French helps you to listen, understand and express yourself in the wider world</a:t>
            </a:r>
          </a:p>
        </p:txBody>
      </p:sp>
    </p:spTree>
    <p:extLst>
      <p:ext uri="{BB962C8B-B14F-4D97-AF65-F5344CB8AC3E}">
        <p14:creationId xmlns:p14="http://schemas.microsoft.com/office/powerpoint/2010/main" val="364445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ircle: Hollow 226">
            <a:extLst>
              <a:ext uri="{FF2B5EF4-FFF2-40B4-BE49-F238E27FC236}">
                <a16:creationId xmlns:a16="http://schemas.microsoft.com/office/drawing/2014/main" id="{4C685962-6F7D-04E1-597D-0F18550B9D43}"/>
              </a:ext>
            </a:extLst>
          </p:cNvPr>
          <p:cNvSpPr/>
          <p:nvPr/>
        </p:nvSpPr>
        <p:spPr>
          <a:xfrm flipH="1">
            <a:off x="2532942" y="9107472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57AA417-D69E-7E75-A2DF-5851788C6CB4}"/>
              </a:ext>
            </a:extLst>
          </p:cNvPr>
          <p:cNvSpPr/>
          <p:nvPr/>
        </p:nvSpPr>
        <p:spPr>
          <a:xfrm>
            <a:off x="2517701" y="9737870"/>
            <a:ext cx="1297483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B87E566-0CF2-BF47-2BE5-F0C7553099D2}"/>
              </a:ext>
            </a:extLst>
          </p:cNvPr>
          <p:cNvGrpSpPr/>
          <p:nvPr/>
        </p:nvGrpSpPr>
        <p:grpSpPr>
          <a:xfrm flipH="1">
            <a:off x="4691667" y="9107472"/>
            <a:ext cx="2436370" cy="2485921"/>
            <a:chOff x="4592770" y="5771434"/>
            <a:chExt cx="2501163" cy="2485921"/>
          </a:xfrm>
        </p:grpSpPr>
        <p:sp>
          <p:nvSpPr>
            <p:cNvPr id="230" name="Circle: Hollow 229">
              <a:extLst>
                <a:ext uri="{FF2B5EF4-FFF2-40B4-BE49-F238E27FC236}">
                  <a16:creationId xmlns:a16="http://schemas.microsoft.com/office/drawing/2014/main" id="{F4B08018-A540-F68F-89E2-5B6490FB4D52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A1D7DEB-D969-808C-2105-AE4DB4937A20}"/>
                </a:ext>
              </a:extLst>
            </p:cNvPr>
            <p:cNvSpPr/>
            <p:nvPr/>
          </p:nvSpPr>
          <p:spPr>
            <a:xfrm>
              <a:off x="4592770" y="6401832"/>
              <a:ext cx="1297483" cy="124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DDCAB3C-CDC6-3676-66DB-7CF45067AC52}"/>
              </a:ext>
            </a:extLst>
          </p:cNvPr>
          <p:cNvSpPr/>
          <p:nvPr/>
        </p:nvSpPr>
        <p:spPr>
          <a:xfrm flipH="1">
            <a:off x="4447487" y="9121753"/>
            <a:ext cx="3740347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Circle: Hollow 146">
            <a:extLst>
              <a:ext uri="{FF2B5EF4-FFF2-40B4-BE49-F238E27FC236}">
                <a16:creationId xmlns:a16="http://schemas.microsoft.com/office/drawing/2014/main" id="{5A2240C2-F24B-AA13-F38E-91833C6A4A25}"/>
              </a:ext>
            </a:extLst>
          </p:cNvPr>
          <p:cNvSpPr/>
          <p:nvPr/>
        </p:nvSpPr>
        <p:spPr>
          <a:xfrm flipH="1">
            <a:off x="6944873" y="7253370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94B75A7-B902-8F15-355E-E020AF81A868}"/>
              </a:ext>
            </a:extLst>
          </p:cNvPr>
          <p:cNvSpPr/>
          <p:nvPr/>
        </p:nvSpPr>
        <p:spPr>
          <a:xfrm flipH="1">
            <a:off x="5872351" y="7253370"/>
            <a:ext cx="2315483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381704" y="910206"/>
            <a:ext cx="686065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60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12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French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460130" y="9121753"/>
            <a:ext cx="374034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217170" y="725337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460130" y="7253370"/>
            <a:ext cx="2341342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460130" y="7868528"/>
            <a:ext cx="6782226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4C07EC-0CC1-2807-2B7A-20664FB886A8}"/>
              </a:ext>
            </a:extLst>
          </p:cNvPr>
          <p:cNvGrpSpPr/>
          <p:nvPr/>
        </p:nvGrpSpPr>
        <p:grpSpPr>
          <a:xfrm>
            <a:off x="4203841" y="9330192"/>
            <a:ext cx="1294804" cy="1294804"/>
            <a:chOff x="4153198" y="1787173"/>
            <a:chExt cx="1294804" cy="129480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A8E0F4A-C34C-2D0F-AC09-3173B5EB8F4C}"/>
                </a:ext>
              </a:extLst>
            </p:cNvPr>
            <p:cNvSpPr/>
            <p:nvPr/>
          </p:nvSpPr>
          <p:spPr>
            <a:xfrm>
              <a:off x="4153198" y="1787173"/>
              <a:ext cx="1294804" cy="12948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3558390-74F1-F370-93AB-D92DD80A1C4D}"/>
                </a:ext>
              </a:extLst>
            </p:cNvPr>
            <p:cNvSpPr/>
            <p:nvPr/>
          </p:nvSpPr>
          <p:spPr>
            <a:xfrm>
              <a:off x="4300010" y="1928461"/>
              <a:ext cx="1001180" cy="1001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B665A8E-BDC3-4E72-59A7-B4F7DD6567F8}"/>
                </a:ext>
              </a:extLst>
            </p:cNvPr>
            <p:cNvSpPr/>
            <p:nvPr/>
          </p:nvSpPr>
          <p:spPr>
            <a:xfrm>
              <a:off x="4493753" y="1962275"/>
              <a:ext cx="61369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2B97F0-4EF7-C245-8BCB-F2ED691A44F2}"/>
                </a:ext>
              </a:extLst>
            </p:cNvPr>
            <p:cNvSpPr/>
            <p:nvPr/>
          </p:nvSpPr>
          <p:spPr>
            <a:xfrm>
              <a:off x="4395682" y="2109128"/>
              <a:ext cx="80983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0B7E5408-4769-E788-212E-53B319A0E01A}"/>
              </a:ext>
            </a:extLst>
          </p:cNvPr>
          <p:cNvSpPr txBox="1"/>
          <p:nvPr/>
        </p:nvSpPr>
        <p:spPr>
          <a:xfrm rot="-10800000" flipV="1">
            <a:off x="5753132" y="10957480"/>
            <a:ext cx="1348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</a:p>
        </p:txBody>
      </p:sp>
      <p:sp>
        <p:nvSpPr>
          <p:cNvPr id="218" name="Circle: Hollow 217">
            <a:extLst>
              <a:ext uri="{FF2B5EF4-FFF2-40B4-BE49-F238E27FC236}">
                <a16:creationId xmlns:a16="http://schemas.microsoft.com/office/drawing/2014/main" id="{92D38960-F40C-EDE1-C726-F287E1F28D14}"/>
              </a:ext>
            </a:extLst>
          </p:cNvPr>
          <p:cNvSpPr/>
          <p:nvPr/>
        </p:nvSpPr>
        <p:spPr>
          <a:xfrm flipH="1">
            <a:off x="2532942" y="5370397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A995878-A41C-6D31-43D9-20356B63CB23}"/>
              </a:ext>
            </a:extLst>
          </p:cNvPr>
          <p:cNvSpPr/>
          <p:nvPr/>
        </p:nvSpPr>
        <p:spPr>
          <a:xfrm>
            <a:off x="2517701" y="5988095"/>
            <a:ext cx="1275585" cy="125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D097AE-E047-2DF2-8863-7922BAB3D73A}"/>
              </a:ext>
            </a:extLst>
          </p:cNvPr>
          <p:cNvGrpSpPr/>
          <p:nvPr/>
        </p:nvGrpSpPr>
        <p:grpSpPr>
          <a:xfrm flipH="1">
            <a:off x="4691667" y="5370397"/>
            <a:ext cx="2436370" cy="2485921"/>
            <a:chOff x="4592770" y="5771434"/>
            <a:chExt cx="2501163" cy="2485921"/>
          </a:xfrm>
        </p:grpSpPr>
        <p:sp>
          <p:nvSpPr>
            <p:cNvPr id="220" name="Circle: Hollow 219">
              <a:extLst>
                <a:ext uri="{FF2B5EF4-FFF2-40B4-BE49-F238E27FC236}">
                  <a16:creationId xmlns:a16="http://schemas.microsoft.com/office/drawing/2014/main" id="{86BE1A0C-10BF-E481-1CBB-AA05C49ABE33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E5A1CE34-6004-0D67-48A9-C25671699788}"/>
                </a:ext>
              </a:extLst>
            </p:cNvPr>
            <p:cNvSpPr/>
            <p:nvPr/>
          </p:nvSpPr>
          <p:spPr>
            <a:xfrm>
              <a:off x="4592770" y="6401832"/>
              <a:ext cx="1297483" cy="124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C2C1CA6-C98D-9919-B86A-EF8C7B25E369}"/>
              </a:ext>
            </a:extLst>
          </p:cNvPr>
          <p:cNvSpPr/>
          <p:nvPr/>
        </p:nvSpPr>
        <p:spPr>
          <a:xfrm flipH="1">
            <a:off x="4447487" y="5367010"/>
            <a:ext cx="3740348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Circle: Hollow 182">
            <a:extLst>
              <a:ext uri="{FF2B5EF4-FFF2-40B4-BE49-F238E27FC236}">
                <a16:creationId xmlns:a16="http://schemas.microsoft.com/office/drawing/2014/main" id="{A37F8218-A786-7734-F5E4-BB2C59D3F2BB}"/>
              </a:ext>
            </a:extLst>
          </p:cNvPr>
          <p:cNvSpPr/>
          <p:nvPr/>
        </p:nvSpPr>
        <p:spPr>
          <a:xfrm flipH="1">
            <a:off x="6944873" y="3498627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98AECE4-84B5-E827-797A-FC677630033E}"/>
              </a:ext>
            </a:extLst>
          </p:cNvPr>
          <p:cNvSpPr/>
          <p:nvPr/>
        </p:nvSpPr>
        <p:spPr>
          <a:xfrm flipH="1">
            <a:off x="5872349" y="3498627"/>
            <a:ext cx="2315483" cy="597526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2ACD9A2-555B-738F-2753-C88CA40E5ACB}"/>
              </a:ext>
            </a:extLst>
          </p:cNvPr>
          <p:cNvSpPr/>
          <p:nvPr/>
        </p:nvSpPr>
        <p:spPr>
          <a:xfrm>
            <a:off x="1586851" y="5349501"/>
            <a:ext cx="374034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Circle: Hollow 189">
            <a:extLst>
              <a:ext uri="{FF2B5EF4-FFF2-40B4-BE49-F238E27FC236}">
                <a16:creationId xmlns:a16="http://schemas.microsoft.com/office/drawing/2014/main" id="{BA7E4A52-075A-55C5-B7B5-6E7BFD9A749B}"/>
              </a:ext>
            </a:extLst>
          </p:cNvPr>
          <p:cNvSpPr/>
          <p:nvPr/>
        </p:nvSpPr>
        <p:spPr>
          <a:xfrm>
            <a:off x="217170" y="349862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3555FBA-0545-C337-3F4B-B48333B8080A}"/>
              </a:ext>
            </a:extLst>
          </p:cNvPr>
          <p:cNvSpPr/>
          <p:nvPr/>
        </p:nvSpPr>
        <p:spPr>
          <a:xfrm>
            <a:off x="1460130" y="3498627"/>
            <a:ext cx="2341342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69E098A-8787-4B9B-0654-406B7451D074}"/>
              </a:ext>
            </a:extLst>
          </p:cNvPr>
          <p:cNvSpPr/>
          <p:nvPr/>
        </p:nvSpPr>
        <p:spPr>
          <a:xfrm>
            <a:off x="1460130" y="4122964"/>
            <a:ext cx="6782226" cy="12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Circle: Hollow 240">
            <a:extLst>
              <a:ext uri="{FF2B5EF4-FFF2-40B4-BE49-F238E27FC236}">
                <a16:creationId xmlns:a16="http://schemas.microsoft.com/office/drawing/2014/main" id="{E7B3A788-188E-E8E3-D2A0-3D1F2B49A16E}"/>
              </a:ext>
            </a:extLst>
          </p:cNvPr>
          <p:cNvSpPr/>
          <p:nvPr/>
        </p:nvSpPr>
        <p:spPr>
          <a:xfrm flipH="1">
            <a:off x="2532942" y="1613377"/>
            <a:ext cx="2485922" cy="2493613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3DCD283-0597-9286-54D4-D3A09716A9A6}"/>
              </a:ext>
            </a:extLst>
          </p:cNvPr>
          <p:cNvSpPr/>
          <p:nvPr/>
        </p:nvSpPr>
        <p:spPr>
          <a:xfrm>
            <a:off x="2529498" y="1629819"/>
            <a:ext cx="1251075" cy="186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283BB0A-E563-6740-C26A-81EF23F66FE1}"/>
              </a:ext>
            </a:extLst>
          </p:cNvPr>
          <p:cNvGrpSpPr/>
          <p:nvPr/>
        </p:nvGrpSpPr>
        <p:grpSpPr>
          <a:xfrm flipH="1">
            <a:off x="3500480" y="1594625"/>
            <a:ext cx="3632319" cy="2504673"/>
            <a:chOff x="4587881" y="5752682"/>
            <a:chExt cx="3728917" cy="2504673"/>
          </a:xfrm>
        </p:grpSpPr>
        <p:sp>
          <p:nvSpPr>
            <p:cNvPr id="244" name="Circle: Hollow 243">
              <a:extLst>
                <a:ext uri="{FF2B5EF4-FFF2-40B4-BE49-F238E27FC236}">
                  <a16:creationId xmlns:a16="http://schemas.microsoft.com/office/drawing/2014/main" id="{F1F239EC-13CD-3CDA-4495-32738068E648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A6AD7008-965C-EB3E-756E-C6E5F7E35460}"/>
                </a:ext>
              </a:extLst>
            </p:cNvPr>
            <p:cNvSpPr/>
            <p:nvPr/>
          </p:nvSpPr>
          <p:spPr>
            <a:xfrm>
              <a:off x="4587881" y="5789226"/>
              <a:ext cx="1297484" cy="1866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6166FED3-58DF-45BB-5587-889C7A7C3C07}"/>
                </a:ext>
              </a:extLst>
            </p:cNvPr>
            <p:cNvSpPr/>
            <p:nvPr/>
          </p:nvSpPr>
          <p:spPr>
            <a:xfrm>
              <a:off x="5648088" y="5752682"/>
              <a:ext cx="2668710" cy="1018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7A75EF0-8FEF-948C-1FE2-25E381F4CC88}"/>
              </a:ext>
            </a:extLst>
          </p:cNvPr>
          <p:cNvSpPr/>
          <p:nvPr/>
        </p:nvSpPr>
        <p:spPr>
          <a:xfrm>
            <a:off x="3956355" y="63129"/>
            <a:ext cx="5407940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C4BEB3-D57A-EBD1-074E-3BDC6439198D}"/>
              </a:ext>
            </a:extLst>
          </p:cNvPr>
          <p:cNvSpPr/>
          <p:nvPr/>
        </p:nvSpPr>
        <p:spPr>
          <a:xfrm>
            <a:off x="132752" y="10024665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famille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voie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changement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7A35385-2FA8-A57A-59FF-E6161CEB41EA}"/>
              </a:ext>
            </a:extLst>
          </p:cNvPr>
          <p:cNvSpPr/>
          <p:nvPr/>
        </p:nvSpPr>
        <p:spPr>
          <a:xfrm>
            <a:off x="1218264" y="809620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Une culture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fière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 de son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patrimoine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4FCCB69-863A-BEA8-B1EF-5F0A0A0592CB}"/>
              </a:ext>
            </a:extLst>
          </p:cNvPr>
          <p:cNvSpPr/>
          <p:nvPr/>
        </p:nvSpPr>
        <p:spPr>
          <a:xfrm>
            <a:off x="5205657" y="809620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rôle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bénévolat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DEFC2B4-8C97-91B6-58C9-4DAB969D4261}"/>
              </a:ext>
            </a:extLst>
          </p:cNvPr>
          <p:cNvSpPr/>
          <p:nvPr/>
        </p:nvSpPr>
        <p:spPr>
          <a:xfrm>
            <a:off x="5705551" y="10021833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“cyber-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société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0BDD2FE-922A-A84F-E482-0D8DEDAF873E}"/>
              </a:ext>
            </a:extLst>
          </p:cNvPr>
          <p:cNvSpPr/>
          <p:nvPr/>
        </p:nvSpPr>
        <p:spPr>
          <a:xfrm>
            <a:off x="83144" y="6134246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septième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art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E461EF1A-42C7-2A5D-55E8-902B524CD699}"/>
              </a:ext>
            </a:extLst>
          </p:cNvPr>
          <p:cNvSpPr/>
          <p:nvPr/>
        </p:nvSpPr>
        <p:spPr>
          <a:xfrm>
            <a:off x="1817857" y="4181046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French film - La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Haine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(Kassovitz)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63D53CF-E822-CCFA-F4F9-B3AED8DAD06C}"/>
              </a:ext>
            </a:extLst>
          </p:cNvPr>
          <p:cNvSpPr/>
          <p:nvPr/>
        </p:nvSpPr>
        <p:spPr>
          <a:xfrm>
            <a:off x="5648703" y="6192122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musique francophone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contemporaine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96FDE8-E19E-B213-9DB9-6FF8D239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4260">
            <a:off x="4563276" y="3071368"/>
            <a:ext cx="732588" cy="732588"/>
          </a:xfrm>
          <a:prstGeom prst="rect">
            <a:avLst/>
          </a:prstGeom>
          <a:effectLst>
            <a:softEdge rad="76200"/>
          </a:effectLst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C15D4E4-E6B7-4423-B40B-BF5FD882B29C}"/>
              </a:ext>
            </a:extLst>
          </p:cNvPr>
          <p:cNvGrpSpPr/>
          <p:nvPr/>
        </p:nvGrpSpPr>
        <p:grpSpPr>
          <a:xfrm>
            <a:off x="4208390" y="1757629"/>
            <a:ext cx="1294804" cy="1317573"/>
            <a:chOff x="4153198" y="1787173"/>
            <a:chExt cx="1294804" cy="1317573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3F366BE-D160-E925-4C5B-3A1DBB03D210}"/>
                </a:ext>
              </a:extLst>
            </p:cNvPr>
            <p:cNvSpPr/>
            <p:nvPr/>
          </p:nvSpPr>
          <p:spPr>
            <a:xfrm>
              <a:off x="4153198" y="1787173"/>
              <a:ext cx="1294804" cy="12948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55C79D5B-BBDD-A73B-1CB0-2C1F116CFA1B}"/>
                </a:ext>
              </a:extLst>
            </p:cNvPr>
            <p:cNvSpPr/>
            <p:nvPr/>
          </p:nvSpPr>
          <p:spPr>
            <a:xfrm>
              <a:off x="4276545" y="1917492"/>
              <a:ext cx="1001180" cy="1001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F8E3519-5E35-3EDD-F081-8CE96FA9197C}"/>
                </a:ext>
              </a:extLst>
            </p:cNvPr>
            <p:cNvSpPr/>
            <p:nvPr/>
          </p:nvSpPr>
          <p:spPr>
            <a:xfrm>
              <a:off x="4323667" y="1984387"/>
              <a:ext cx="8486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On to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A56FE34-DA39-A40E-EC2D-9796DC2FF374}"/>
                </a:ext>
              </a:extLst>
            </p:cNvPr>
            <p:cNvSpPr/>
            <p:nvPr/>
          </p:nvSpPr>
          <p:spPr>
            <a:xfrm>
              <a:off x="4405611" y="2273749"/>
              <a:ext cx="80983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39E61BA7-F6E7-4E11-A1A1-D799E7E95D75}"/>
              </a:ext>
            </a:extLst>
          </p:cNvPr>
          <p:cNvSpPr/>
          <p:nvPr/>
        </p:nvSpPr>
        <p:spPr>
          <a:xfrm>
            <a:off x="81582" y="8831047"/>
            <a:ext cx="1967376" cy="108171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Trends in marriage and other forms of partnership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7610283-53C2-47FE-A4B6-AD06E31C341B}"/>
              </a:ext>
            </a:extLst>
          </p:cNvPr>
          <p:cNvSpPr/>
          <p:nvPr/>
        </p:nvSpPr>
        <p:spPr>
          <a:xfrm>
            <a:off x="2222018" y="10913652"/>
            <a:ext cx="2379218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Merits and problems of different family structures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C491C55-8440-47B8-93B9-E75F1981EB52}"/>
              </a:ext>
            </a:extLst>
          </p:cNvPr>
          <p:cNvSpPr/>
          <p:nvPr/>
        </p:nvSpPr>
        <p:spPr>
          <a:xfrm>
            <a:off x="2222018" y="8976852"/>
            <a:ext cx="2168621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Relationships between the generations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67A9CE66-88F5-4D61-ADBE-F81B2D76CD69}"/>
              </a:ext>
            </a:extLst>
          </p:cNvPr>
          <p:cNvSpPr/>
          <p:nvPr/>
        </p:nvSpPr>
        <p:spPr>
          <a:xfrm>
            <a:off x="146163" y="10869523"/>
            <a:ext cx="1838214" cy="1269211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 err="1">
                <a:ea typeface="+mn-lt"/>
                <a:cs typeface="+mn-lt"/>
              </a:rPr>
              <a:t>Imperfect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err="1">
                <a:ea typeface="+mn-lt"/>
                <a:cs typeface="+mn-lt"/>
              </a:rPr>
              <a:t>perfect</a:t>
            </a:r>
            <a:r>
              <a:rPr lang="fr-FR" b="1">
                <a:ea typeface="+mn-lt"/>
                <a:cs typeface="+mn-lt"/>
              </a:rPr>
              <a:t> and </a:t>
            </a:r>
            <a:r>
              <a:rPr lang="fr-FR" b="1" err="1">
                <a:ea typeface="+mn-lt"/>
                <a:cs typeface="+mn-lt"/>
              </a:rPr>
              <a:t>past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historic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tenses</a:t>
            </a:r>
            <a:endParaRPr lang="en-US" b="1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975ACA7-4B82-4B6A-914C-2C4224FBD6BE}"/>
              </a:ext>
            </a:extLst>
          </p:cNvPr>
          <p:cNvSpPr/>
          <p:nvPr/>
        </p:nvSpPr>
        <p:spPr>
          <a:xfrm>
            <a:off x="5086155" y="10912651"/>
            <a:ext cx="2379218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How technology has changed daily life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FADC630-7056-4FB2-9AA0-A2D48B7596EC}"/>
              </a:ext>
            </a:extLst>
          </p:cNvPr>
          <p:cNvSpPr/>
          <p:nvPr/>
        </p:nvSpPr>
        <p:spPr>
          <a:xfrm>
            <a:off x="7601016" y="8934350"/>
            <a:ext cx="1939223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Dangers of digital technology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5DD46A5-887E-4A83-84C7-3C47987BA7C2}"/>
              </a:ext>
            </a:extLst>
          </p:cNvPr>
          <p:cNvSpPr/>
          <p:nvPr/>
        </p:nvSpPr>
        <p:spPr>
          <a:xfrm>
            <a:off x="5423514" y="8932019"/>
            <a:ext cx="2122980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Different uses of digital technology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AE316BE-DCB2-4D35-B705-71F527ECEFC1}"/>
              </a:ext>
            </a:extLst>
          </p:cNvPr>
          <p:cNvSpPr/>
          <p:nvPr/>
        </p:nvSpPr>
        <p:spPr>
          <a:xfrm>
            <a:off x="7598110" y="11036727"/>
            <a:ext cx="1838214" cy="165236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>
                <a:ea typeface="+mn-lt"/>
                <a:cs typeface="+mn-lt"/>
              </a:rPr>
              <a:t>Infinitive constructions, </a:t>
            </a:r>
            <a:r>
              <a:rPr lang="fr-FR" b="1" err="1">
                <a:ea typeface="+mn-lt"/>
                <a:cs typeface="+mn-lt"/>
              </a:rPr>
              <a:t>object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pronouns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err="1">
                <a:ea typeface="+mn-lt"/>
                <a:cs typeface="+mn-lt"/>
              </a:rPr>
              <a:t>present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tense</a:t>
            </a:r>
            <a:endParaRPr lang="en-US" b="1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EF4F5D4C-4502-404E-B700-A7649259E5E4}"/>
              </a:ext>
            </a:extLst>
          </p:cNvPr>
          <p:cNvSpPr/>
          <p:nvPr/>
        </p:nvSpPr>
        <p:spPr>
          <a:xfrm>
            <a:off x="7644879" y="1889633"/>
            <a:ext cx="1838214" cy="150016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>
                <a:ea typeface="+mn-lt"/>
                <a:cs typeface="+mn-lt"/>
              </a:rPr>
              <a:t>Use of «si» sentences, connectives </a:t>
            </a:r>
            <a:r>
              <a:rPr lang="fr-FR" b="1" err="1">
                <a:ea typeface="+mn-lt"/>
                <a:cs typeface="+mn-lt"/>
              </a:rPr>
              <a:t>followed</a:t>
            </a:r>
            <a:r>
              <a:rPr lang="fr-FR" b="1">
                <a:ea typeface="+mn-lt"/>
                <a:cs typeface="+mn-lt"/>
              </a:rPr>
              <a:t> by the </a:t>
            </a:r>
            <a:r>
              <a:rPr lang="fr-FR" b="1" err="1">
                <a:ea typeface="+mn-lt"/>
                <a:cs typeface="+mn-lt"/>
              </a:rPr>
              <a:t>subjunctive</a:t>
            </a:r>
            <a:endParaRPr lang="en-US" b="1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196A11B-58B2-4EB3-AD1F-A29438A85F56}"/>
              </a:ext>
            </a:extLst>
          </p:cNvPr>
          <p:cNvSpPr/>
          <p:nvPr/>
        </p:nvSpPr>
        <p:spPr>
          <a:xfrm>
            <a:off x="7463063" y="7023365"/>
            <a:ext cx="1939223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Voluntary sector in France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7B18114-A7A3-4573-AE92-9BB882C59189}"/>
              </a:ext>
            </a:extLst>
          </p:cNvPr>
          <p:cNvSpPr/>
          <p:nvPr/>
        </p:nvSpPr>
        <p:spPr>
          <a:xfrm>
            <a:off x="5156245" y="7045404"/>
            <a:ext cx="1939223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Benefits of voluntary work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E1E6C1A-D4CF-4034-A95E-6B76031230E4}"/>
              </a:ext>
            </a:extLst>
          </p:cNvPr>
          <p:cNvSpPr/>
          <p:nvPr/>
        </p:nvSpPr>
        <p:spPr>
          <a:xfrm>
            <a:off x="3653164" y="6204686"/>
            <a:ext cx="1832353" cy="102592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Variety of aspects of French cinema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B3B0F9F-9573-49D5-8852-AE6FF65DD66E}"/>
              </a:ext>
            </a:extLst>
          </p:cNvPr>
          <p:cNvSpPr/>
          <p:nvPr/>
        </p:nvSpPr>
        <p:spPr>
          <a:xfrm>
            <a:off x="3039453" y="5121585"/>
            <a:ext cx="1939223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Evolution of French cinema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D5522E4-F91E-4603-8581-25157B41C22C}"/>
              </a:ext>
            </a:extLst>
          </p:cNvPr>
          <p:cNvSpPr/>
          <p:nvPr/>
        </p:nvSpPr>
        <p:spPr>
          <a:xfrm>
            <a:off x="334997" y="4962398"/>
            <a:ext cx="2336002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Popularity of French cinema and film festivals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BA76B70-A74E-4330-AB37-CE3D79A9802D}"/>
              </a:ext>
            </a:extLst>
          </p:cNvPr>
          <p:cNvSpPr/>
          <p:nvPr/>
        </p:nvSpPr>
        <p:spPr>
          <a:xfrm>
            <a:off x="6970466" y="5106253"/>
            <a:ext cx="1939223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Popularity of contemporary francophone music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806930C-E560-4768-8F3B-ED48F9583028}"/>
              </a:ext>
            </a:extLst>
          </p:cNvPr>
          <p:cNvSpPr/>
          <p:nvPr/>
        </p:nvSpPr>
        <p:spPr>
          <a:xfrm>
            <a:off x="7389449" y="3926406"/>
            <a:ext cx="2104336" cy="1135509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Who listens to contemporary francophone music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FAAABEE-4E21-4243-9A3D-DBDB6C11BA62}"/>
              </a:ext>
            </a:extLst>
          </p:cNvPr>
          <p:cNvSpPr/>
          <p:nvPr/>
        </p:nvSpPr>
        <p:spPr>
          <a:xfrm>
            <a:off x="5003622" y="5093207"/>
            <a:ext cx="1939223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Threats to contemporary francophone music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ABEF528-814D-AF29-CF02-2E8DD12D92EF}"/>
              </a:ext>
            </a:extLst>
          </p:cNvPr>
          <p:cNvCxnSpPr>
            <a:cxnSpLocks/>
          </p:cNvCxnSpPr>
          <p:nvPr/>
        </p:nvCxnSpPr>
        <p:spPr>
          <a:xfrm flipH="1" flipV="1">
            <a:off x="2385252" y="5536848"/>
            <a:ext cx="284258" cy="78755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18261F1-5285-011C-6FC5-6116F97B5B5E}"/>
              </a:ext>
            </a:extLst>
          </p:cNvPr>
          <p:cNvCxnSpPr/>
          <p:nvPr/>
        </p:nvCxnSpPr>
        <p:spPr>
          <a:xfrm flipV="1">
            <a:off x="3197381" y="5845078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DCAC9EA-B913-9CE5-3AD0-D9F4401B9772}"/>
              </a:ext>
            </a:extLst>
          </p:cNvPr>
          <p:cNvCxnSpPr>
            <a:cxnSpLocks/>
          </p:cNvCxnSpPr>
          <p:nvPr/>
        </p:nvCxnSpPr>
        <p:spPr>
          <a:xfrm flipV="1">
            <a:off x="8894843" y="4848359"/>
            <a:ext cx="217018" cy="15724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06CF771-A9F4-4344-912B-8DCA909C8CB0}"/>
              </a:ext>
            </a:extLst>
          </p:cNvPr>
          <p:cNvCxnSpPr/>
          <p:nvPr/>
        </p:nvCxnSpPr>
        <p:spPr>
          <a:xfrm flipV="1">
            <a:off x="8171665" y="7899129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CB4ED03-D858-417F-A32B-0DC8F936D6F1}"/>
              </a:ext>
            </a:extLst>
          </p:cNvPr>
          <p:cNvCxnSpPr>
            <a:cxnSpLocks/>
          </p:cNvCxnSpPr>
          <p:nvPr/>
        </p:nvCxnSpPr>
        <p:spPr>
          <a:xfrm flipH="1" flipV="1">
            <a:off x="5692753" y="7716484"/>
            <a:ext cx="353501" cy="50030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B16C136-8F58-4921-AFEB-742556182945}"/>
              </a:ext>
            </a:extLst>
          </p:cNvPr>
          <p:cNvCxnSpPr/>
          <p:nvPr/>
        </p:nvCxnSpPr>
        <p:spPr>
          <a:xfrm flipV="1">
            <a:off x="6076234" y="10458160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979D4D4-CF05-479A-8DA3-5A5565E6ACBE}"/>
              </a:ext>
            </a:extLst>
          </p:cNvPr>
          <p:cNvCxnSpPr/>
          <p:nvPr/>
        </p:nvCxnSpPr>
        <p:spPr>
          <a:xfrm flipV="1">
            <a:off x="8447486" y="9818562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D1F1B2E-7BF8-43DA-B017-AC2C16407661}"/>
              </a:ext>
            </a:extLst>
          </p:cNvPr>
          <p:cNvCxnSpPr>
            <a:cxnSpLocks/>
          </p:cNvCxnSpPr>
          <p:nvPr/>
        </p:nvCxnSpPr>
        <p:spPr>
          <a:xfrm flipH="1" flipV="1">
            <a:off x="7072045" y="9550469"/>
            <a:ext cx="449320" cy="52376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A19E6BE-948A-4503-8DB5-6CD0AA5CF131}"/>
              </a:ext>
            </a:extLst>
          </p:cNvPr>
          <p:cNvCxnSpPr>
            <a:cxnSpLocks/>
          </p:cNvCxnSpPr>
          <p:nvPr/>
        </p:nvCxnSpPr>
        <p:spPr>
          <a:xfrm flipH="1" flipV="1">
            <a:off x="2301920" y="10674198"/>
            <a:ext cx="307685" cy="46794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FA60B8B-08ED-4502-9F40-9B03B2FAF334}"/>
              </a:ext>
            </a:extLst>
          </p:cNvPr>
          <p:cNvCxnSpPr>
            <a:cxnSpLocks/>
          </p:cNvCxnSpPr>
          <p:nvPr/>
        </p:nvCxnSpPr>
        <p:spPr>
          <a:xfrm flipV="1">
            <a:off x="8200561" y="5854348"/>
            <a:ext cx="128384" cy="41274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CA084C4-F2A2-46DD-AC17-8FD80FD16B91}"/>
              </a:ext>
            </a:extLst>
          </p:cNvPr>
          <p:cNvCxnSpPr>
            <a:cxnSpLocks/>
          </p:cNvCxnSpPr>
          <p:nvPr/>
        </p:nvCxnSpPr>
        <p:spPr>
          <a:xfrm flipH="1" flipV="1">
            <a:off x="3020983" y="6560167"/>
            <a:ext cx="904242" cy="28972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BAC0859-7929-41B2-8335-46D97DD2E54F}"/>
              </a:ext>
            </a:extLst>
          </p:cNvPr>
          <p:cNvCxnSpPr>
            <a:cxnSpLocks/>
          </p:cNvCxnSpPr>
          <p:nvPr/>
        </p:nvCxnSpPr>
        <p:spPr>
          <a:xfrm flipH="1">
            <a:off x="5940596" y="5929323"/>
            <a:ext cx="406153" cy="62897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8732506-455F-483C-1FBA-136B4C71369B}"/>
              </a:ext>
            </a:extLst>
          </p:cNvPr>
          <p:cNvCxnSpPr>
            <a:cxnSpLocks/>
          </p:cNvCxnSpPr>
          <p:nvPr/>
        </p:nvCxnSpPr>
        <p:spPr>
          <a:xfrm flipH="1" flipV="1">
            <a:off x="357231" y="9545277"/>
            <a:ext cx="165621" cy="58078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521880-E427-C839-D305-46774CCD129F}"/>
              </a:ext>
            </a:extLst>
          </p:cNvPr>
          <p:cNvCxnSpPr>
            <a:cxnSpLocks/>
          </p:cNvCxnSpPr>
          <p:nvPr/>
        </p:nvCxnSpPr>
        <p:spPr>
          <a:xfrm flipV="1">
            <a:off x="1997477" y="9574984"/>
            <a:ext cx="567918" cy="55107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A9F8FA6C-878B-1F83-4195-70A9BA0CCB2D}"/>
              </a:ext>
            </a:extLst>
          </p:cNvPr>
          <p:cNvSpPr/>
          <p:nvPr/>
        </p:nvSpPr>
        <p:spPr>
          <a:xfrm>
            <a:off x="2046905" y="6929827"/>
            <a:ext cx="1967376" cy="108171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Notion of heritage and heritage preservation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9D94C1F-33C0-DE49-626C-3B0B65EA81AA}"/>
              </a:ext>
            </a:extLst>
          </p:cNvPr>
          <p:cNvCxnSpPr>
            <a:cxnSpLocks/>
          </p:cNvCxnSpPr>
          <p:nvPr/>
        </p:nvCxnSpPr>
        <p:spPr>
          <a:xfrm flipH="1" flipV="1">
            <a:off x="3740943" y="7472808"/>
            <a:ext cx="155375" cy="68142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2B32E229-C1FE-6D42-299E-531C872BCC50}"/>
              </a:ext>
            </a:extLst>
          </p:cNvPr>
          <p:cNvSpPr/>
          <p:nvPr/>
        </p:nvSpPr>
        <p:spPr>
          <a:xfrm>
            <a:off x="46640" y="6983882"/>
            <a:ext cx="1967376" cy="108171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Impact of heritage on culture and society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00950F1-88C5-3845-9467-27F0AF8A1C70}"/>
              </a:ext>
            </a:extLst>
          </p:cNvPr>
          <p:cNvCxnSpPr>
            <a:cxnSpLocks/>
          </p:cNvCxnSpPr>
          <p:nvPr/>
        </p:nvCxnSpPr>
        <p:spPr>
          <a:xfrm flipH="1" flipV="1">
            <a:off x="650643" y="7973490"/>
            <a:ext cx="809487" cy="57218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E80EAFEF-E522-E122-5D81-65A53A884F59}"/>
              </a:ext>
            </a:extLst>
          </p:cNvPr>
          <p:cNvSpPr/>
          <p:nvPr/>
        </p:nvSpPr>
        <p:spPr>
          <a:xfrm>
            <a:off x="198947" y="896834"/>
            <a:ext cx="1992569" cy="228343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>
                <a:ea typeface="+mn-lt"/>
                <a:cs typeface="+mn-lt"/>
              </a:rPr>
              <a:t>Adjectives, comparatives, superlatives, use of the </a:t>
            </a:r>
            <a:r>
              <a:rPr lang="fr-FR" b="1" err="1">
                <a:ea typeface="+mn-lt"/>
                <a:cs typeface="+mn-lt"/>
              </a:rPr>
              <a:t>subjunctive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after</a:t>
            </a:r>
            <a:r>
              <a:rPr lang="fr-FR" b="1">
                <a:ea typeface="+mn-lt"/>
                <a:cs typeface="+mn-lt"/>
              </a:rPr>
              <a:t> expressions of </a:t>
            </a:r>
            <a:r>
              <a:rPr lang="fr-FR" b="1" err="1">
                <a:ea typeface="+mn-lt"/>
                <a:cs typeface="+mn-lt"/>
              </a:rPr>
              <a:t>doubt</a:t>
            </a:r>
            <a:endParaRPr lang="en-US" b="1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860B41F-2CB6-4E72-9804-C91D357307AC}"/>
              </a:ext>
            </a:extLst>
          </p:cNvPr>
          <p:cNvSpPr/>
          <p:nvPr/>
        </p:nvSpPr>
        <p:spPr>
          <a:xfrm>
            <a:off x="2638666" y="12019762"/>
            <a:ext cx="4305154" cy="65795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Connectives, question form,  future and conditional tenses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a Haine - Wikipedia">
            <a:extLst>
              <a:ext uri="{FF2B5EF4-FFF2-40B4-BE49-F238E27FC236}">
                <a16:creationId xmlns:a16="http://schemas.microsoft.com/office/drawing/2014/main" id="{8C4C7130-BD10-4B53-81F1-7B0B9B12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00" y="1798585"/>
            <a:ext cx="1456273" cy="19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Oval 97">
            <a:extLst>
              <a:ext uri="{FF2B5EF4-FFF2-40B4-BE49-F238E27FC236}">
                <a16:creationId xmlns:a16="http://schemas.microsoft.com/office/drawing/2014/main" id="{340B0F5E-9180-4482-AC52-5AA0E69BC271}"/>
              </a:ext>
            </a:extLst>
          </p:cNvPr>
          <p:cNvSpPr/>
          <p:nvPr/>
        </p:nvSpPr>
        <p:spPr>
          <a:xfrm>
            <a:off x="2300858" y="1767240"/>
            <a:ext cx="1832353" cy="102592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Social and historical context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AE672D8-9B8F-4037-A96A-6EB134F1F2D4}"/>
              </a:ext>
            </a:extLst>
          </p:cNvPr>
          <p:cNvSpPr/>
          <p:nvPr/>
        </p:nvSpPr>
        <p:spPr>
          <a:xfrm>
            <a:off x="2138110" y="2932203"/>
            <a:ext cx="1832353" cy="102592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Scene summaries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F0D45F1-061B-4D51-BD76-F71A9088E047}"/>
              </a:ext>
            </a:extLst>
          </p:cNvPr>
          <p:cNvSpPr/>
          <p:nvPr/>
        </p:nvSpPr>
        <p:spPr>
          <a:xfrm>
            <a:off x="4541" y="3381537"/>
            <a:ext cx="1832353" cy="102592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Themes and characters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92241ED-07D8-4BD8-9747-54A2C65688FC}"/>
              </a:ext>
            </a:extLst>
          </p:cNvPr>
          <p:cNvSpPr/>
          <p:nvPr/>
        </p:nvSpPr>
        <p:spPr>
          <a:xfrm>
            <a:off x="5328119" y="3900092"/>
            <a:ext cx="1832353" cy="102592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Director’s methods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F88EB57-2947-41DF-9C6E-08DB80A8080A}"/>
              </a:ext>
            </a:extLst>
          </p:cNvPr>
          <p:cNvCxnSpPr>
            <a:cxnSpLocks/>
          </p:cNvCxnSpPr>
          <p:nvPr/>
        </p:nvCxnSpPr>
        <p:spPr>
          <a:xfrm flipH="1" flipV="1">
            <a:off x="2934840" y="3784657"/>
            <a:ext cx="163083" cy="49667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2C24F0C-A755-44A1-838D-A4A8419F452D}"/>
              </a:ext>
            </a:extLst>
          </p:cNvPr>
          <p:cNvCxnSpPr>
            <a:cxnSpLocks/>
          </p:cNvCxnSpPr>
          <p:nvPr/>
        </p:nvCxnSpPr>
        <p:spPr>
          <a:xfrm flipH="1" flipV="1">
            <a:off x="944968" y="4281907"/>
            <a:ext cx="962512" cy="44391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6A7298F-3C61-493C-B37B-C5ED25F0DF4E}"/>
              </a:ext>
            </a:extLst>
          </p:cNvPr>
          <p:cNvCxnSpPr>
            <a:cxnSpLocks/>
          </p:cNvCxnSpPr>
          <p:nvPr/>
        </p:nvCxnSpPr>
        <p:spPr>
          <a:xfrm flipH="1" flipV="1">
            <a:off x="3795647" y="2440097"/>
            <a:ext cx="581967" cy="195078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F6AC5E9-9090-4D68-BA77-0B63701AF55A}"/>
              </a:ext>
            </a:extLst>
          </p:cNvPr>
          <p:cNvCxnSpPr>
            <a:cxnSpLocks/>
          </p:cNvCxnSpPr>
          <p:nvPr/>
        </p:nvCxnSpPr>
        <p:spPr>
          <a:xfrm flipH="1">
            <a:off x="4980704" y="4755435"/>
            <a:ext cx="1181435" cy="1388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937CB16-2BE9-4210-9A18-D44E0ADF3BB0}"/>
              </a:ext>
            </a:extLst>
          </p:cNvPr>
          <p:cNvSpPr/>
          <p:nvPr/>
        </p:nvSpPr>
        <p:spPr>
          <a:xfrm>
            <a:off x="4788416" y="71556"/>
            <a:ext cx="4800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French helps you to listen, understand and express yourself in the wider world</a:t>
            </a:r>
            <a:endParaRPr lang="en-GB"/>
          </a:p>
        </p:txBody>
      </p:sp>
      <p:pic>
        <p:nvPicPr>
          <p:cNvPr id="134" name="Picture 4" descr="Image result for FRENCH FLAG">
            <a:extLst>
              <a:ext uri="{FF2B5EF4-FFF2-40B4-BE49-F238E27FC236}">
                <a16:creationId xmlns:a16="http://schemas.microsoft.com/office/drawing/2014/main" id="{8A73B65E-B1B6-4A75-864C-E49CE853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01" y="890698"/>
            <a:ext cx="1252553" cy="83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4B3DDF-E99C-D038-2AA6-3D1E229BF314}"/>
              </a:ext>
            </a:extLst>
          </p:cNvPr>
          <p:cNvSpPr/>
          <p:nvPr/>
        </p:nvSpPr>
        <p:spPr>
          <a:xfrm>
            <a:off x="3921049" y="16588"/>
            <a:ext cx="5680151" cy="84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Intent: French helps you to listen, understand and express yourself in the wider world</a:t>
            </a:r>
          </a:p>
        </p:txBody>
      </p:sp>
    </p:spTree>
    <p:extLst>
      <p:ext uri="{BB962C8B-B14F-4D97-AF65-F5344CB8AC3E}">
        <p14:creationId xmlns:p14="http://schemas.microsoft.com/office/powerpoint/2010/main" val="245248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ircle: Hollow 226">
            <a:extLst>
              <a:ext uri="{FF2B5EF4-FFF2-40B4-BE49-F238E27FC236}">
                <a16:creationId xmlns:a16="http://schemas.microsoft.com/office/drawing/2014/main" id="{4C685962-6F7D-04E1-597D-0F18550B9D43}"/>
              </a:ext>
            </a:extLst>
          </p:cNvPr>
          <p:cNvSpPr/>
          <p:nvPr/>
        </p:nvSpPr>
        <p:spPr>
          <a:xfrm flipH="1">
            <a:off x="2532942" y="9107472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57AA417-D69E-7E75-A2DF-5851788C6CB4}"/>
              </a:ext>
            </a:extLst>
          </p:cNvPr>
          <p:cNvSpPr/>
          <p:nvPr/>
        </p:nvSpPr>
        <p:spPr>
          <a:xfrm>
            <a:off x="2517701" y="9737870"/>
            <a:ext cx="1297483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B87E566-0CF2-BF47-2BE5-F0C7553099D2}"/>
              </a:ext>
            </a:extLst>
          </p:cNvPr>
          <p:cNvGrpSpPr/>
          <p:nvPr/>
        </p:nvGrpSpPr>
        <p:grpSpPr>
          <a:xfrm flipH="1">
            <a:off x="4691667" y="9107472"/>
            <a:ext cx="2436370" cy="2485921"/>
            <a:chOff x="4592770" y="5771434"/>
            <a:chExt cx="2501163" cy="2485921"/>
          </a:xfrm>
        </p:grpSpPr>
        <p:sp>
          <p:nvSpPr>
            <p:cNvPr id="230" name="Circle: Hollow 229">
              <a:extLst>
                <a:ext uri="{FF2B5EF4-FFF2-40B4-BE49-F238E27FC236}">
                  <a16:creationId xmlns:a16="http://schemas.microsoft.com/office/drawing/2014/main" id="{F4B08018-A540-F68F-89E2-5B6490FB4D52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A1D7DEB-D969-808C-2105-AE4DB4937A20}"/>
                </a:ext>
              </a:extLst>
            </p:cNvPr>
            <p:cNvSpPr/>
            <p:nvPr/>
          </p:nvSpPr>
          <p:spPr>
            <a:xfrm>
              <a:off x="4592770" y="6401832"/>
              <a:ext cx="1297483" cy="124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DDCAB3C-CDC6-3676-66DB-7CF45067AC52}"/>
              </a:ext>
            </a:extLst>
          </p:cNvPr>
          <p:cNvSpPr/>
          <p:nvPr/>
        </p:nvSpPr>
        <p:spPr>
          <a:xfrm flipH="1">
            <a:off x="4447487" y="9121753"/>
            <a:ext cx="3740347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Circle: Hollow 146">
            <a:extLst>
              <a:ext uri="{FF2B5EF4-FFF2-40B4-BE49-F238E27FC236}">
                <a16:creationId xmlns:a16="http://schemas.microsoft.com/office/drawing/2014/main" id="{5A2240C2-F24B-AA13-F38E-91833C6A4A25}"/>
              </a:ext>
            </a:extLst>
          </p:cNvPr>
          <p:cNvSpPr/>
          <p:nvPr/>
        </p:nvSpPr>
        <p:spPr>
          <a:xfrm flipH="1">
            <a:off x="6944873" y="7253370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94B75A7-B902-8F15-355E-E020AF81A868}"/>
              </a:ext>
            </a:extLst>
          </p:cNvPr>
          <p:cNvSpPr/>
          <p:nvPr/>
        </p:nvSpPr>
        <p:spPr>
          <a:xfrm flipH="1">
            <a:off x="5872351" y="7253370"/>
            <a:ext cx="2315483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381704" y="910206"/>
            <a:ext cx="686065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60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13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French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460130" y="9121753"/>
            <a:ext cx="374034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217170" y="725337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460130" y="7253370"/>
            <a:ext cx="2341342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460130" y="7868528"/>
            <a:ext cx="6782226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4C07EC-0CC1-2807-2B7A-20664FB886A8}"/>
              </a:ext>
            </a:extLst>
          </p:cNvPr>
          <p:cNvGrpSpPr/>
          <p:nvPr/>
        </p:nvGrpSpPr>
        <p:grpSpPr>
          <a:xfrm>
            <a:off x="4203841" y="9330192"/>
            <a:ext cx="1294804" cy="1294804"/>
            <a:chOff x="4153198" y="1787173"/>
            <a:chExt cx="1294804" cy="129480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A8E0F4A-C34C-2D0F-AC09-3173B5EB8F4C}"/>
                </a:ext>
              </a:extLst>
            </p:cNvPr>
            <p:cNvSpPr/>
            <p:nvPr/>
          </p:nvSpPr>
          <p:spPr>
            <a:xfrm>
              <a:off x="4153198" y="1787173"/>
              <a:ext cx="1294804" cy="12948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3558390-74F1-F370-93AB-D92DD80A1C4D}"/>
                </a:ext>
              </a:extLst>
            </p:cNvPr>
            <p:cNvSpPr/>
            <p:nvPr/>
          </p:nvSpPr>
          <p:spPr>
            <a:xfrm>
              <a:off x="4300010" y="1928461"/>
              <a:ext cx="1001180" cy="1001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B665A8E-BDC3-4E72-59A7-B4F7DD6567F8}"/>
                </a:ext>
              </a:extLst>
            </p:cNvPr>
            <p:cNvSpPr/>
            <p:nvPr/>
          </p:nvSpPr>
          <p:spPr>
            <a:xfrm>
              <a:off x="4493753" y="1962275"/>
              <a:ext cx="61369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2B97F0-4EF7-C245-8BCB-F2ED691A44F2}"/>
                </a:ext>
              </a:extLst>
            </p:cNvPr>
            <p:cNvSpPr/>
            <p:nvPr/>
          </p:nvSpPr>
          <p:spPr>
            <a:xfrm>
              <a:off x="4395682" y="2109128"/>
              <a:ext cx="80983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0B7E5408-4769-E788-212E-53B319A0E01A}"/>
              </a:ext>
            </a:extLst>
          </p:cNvPr>
          <p:cNvSpPr txBox="1"/>
          <p:nvPr/>
        </p:nvSpPr>
        <p:spPr>
          <a:xfrm rot="-10800000" flipV="1">
            <a:off x="5753132" y="10957480"/>
            <a:ext cx="1348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</a:p>
        </p:txBody>
      </p:sp>
      <p:sp>
        <p:nvSpPr>
          <p:cNvPr id="218" name="Circle: Hollow 217">
            <a:extLst>
              <a:ext uri="{FF2B5EF4-FFF2-40B4-BE49-F238E27FC236}">
                <a16:creationId xmlns:a16="http://schemas.microsoft.com/office/drawing/2014/main" id="{92D38960-F40C-EDE1-C726-F287E1F28D14}"/>
              </a:ext>
            </a:extLst>
          </p:cNvPr>
          <p:cNvSpPr/>
          <p:nvPr/>
        </p:nvSpPr>
        <p:spPr>
          <a:xfrm flipH="1">
            <a:off x="2532942" y="5370397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A995878-A41C-6D31-43D9-20356B63CB23}"/>
              </a:ext>
            </a:extLst>
          </p:cNvPr>
          <p:cNvSpPr/>
          <p:nvPr/>
        </p:nvSpPr>
        <p:spPr>
          <a:xfrm>
            <a:off x="2517701" y="5988095"/>
            <a:ext cx="1275585" cy="125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D097AE-E047-2DF2-8863-7922BAB3D73A}"/>
              </a:ext>
            </a:extLst>
          </p:cNvPr>
          <p:cNvGrpSpPr/>
          <p:nvPr/>
        </p:nvGrpSpPr>
        <p:grpSpPr>
          <a:xfrm flipH="1">
            <a:off x="4583477" y="5334258"/>
            <a:ext cx="2436370" cy="2485921"/>
            <a:chOff x="4592770" y="5771434"/>
            <a:chExt cx="2501163" cy="2485921"/>
          </a:xfrm>
        </p:grpSpPr>
        <p:sp>
          <p:nvSpPr>
            <p:cNvPr id="220" name="Circle: Hollow 219">
              <a:extLst>
                <a:ext uri="{FF2B5EF4-FFF2-40B4-BE49-F238E27FC236}">
                  <a16:creationId xmlns:a16="http://schemas.microsoft.com/office/drawing/2014/main" id="{86BE1A0C-10BF-E481-1CBB-AA05C49ABE33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E5A1CE34-6004-0D67-48A9-C25671699788}"/>
                </a:ext>
              </a:extLst>
            </p:cNvPr>
            <p:cNvSpPr/>
            <p:nvPr/>
          </p:nvSpPr>
          <p:spPr>
            <a:xfrm>
              <a:off x="4592770" y="6401832"/>
              <a:ext cx="1297483" cy="124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C2C1CA6-C98D-9919-B86A-EF8C7B25E369}"/>
              </a:ext>
            </a:extLst>
          </p:cNvPr>
          <p:cNvSpPr/>
          <p:nvPr/>
        </p:nvSpPr>
        <p:spPr>
          <a:xfrm flipH="1">
            <a:off x="4447487" y="5367010"/>
            <a:ext cx="3740348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Circle: Hollow 182">
            <a:extLst>
              <a:ext uri="{FF2B5EF4-FFF2-40B4-BE49-F238E27FC236}">
                <a16:creationId xmlns:a16="http://schemas.microsoft.com/office/drawing/2014/main" id="{A37F8218-A786-7734-F5E4-BB2C59D3F2BB}"/>
              </a:ext>
            </a:extLst>
          </p:cNvPr>
          <p:cNvSpPr/>
          <p:nvPr/>
        </p:nvSpPr>
        <p:spPr>
          <a:xfrm flipH="1">
            <a:off x="6944873" y="3498627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98AECE4-84B5-E827-797A-FC677630033E}"/>
              </a:ext>
            </a:extLst>
          </p:cNvPr>
          <p:cNvSpPr/>
          <p:nvPr/>
        </p:nvSpPr>
        <p:spPr>
          <a:xfrm flipH="1">
            <a:off x="5872349" y="3498627"/>
            <a:ext cx="2315483" cy="597526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2ACD9A2-555B-738F-2753-C88CA40E5ACB}"/>
              </a:ext>
            </a:extLst>
          </p:cNvPr>
          <p:cNvSpPr/>
          <p:nvPr/>
        </p:nvSpPr>
        <p:spPr>
          <a:xfrm>
            <a:off x="1460130" y="5367010"/>
            <a:ext cx="374034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Circle: Hollow 189">
            <a:extLst>
              <a:ext uri="{FF2B5EF4-FFF2-40B4-BE49-F238E27FC236}">
                <a16:creationId xmlns:a16="http://schemas.microsoft.com/office/drawing/2014/main" id="{BA7E4A52-075A-55C5-B7B5-6E7BFD9A749B}"/>
              </a:ext>
            </a:extLst>
          </p:cNvPr>
          <p:cNvSpPr/>
          <p:nvPr/>
        </p:nvSpPr>
        <p:spPr>
          <a:xfrm>
            <a:off x="217170" y="349862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3555FBA-0545-C337-3F4B-B48333B8080A}"/>
              </a:ext>
            </a:extLst>
          </p:cNvPr>
          <p:cNvSpPr/>
          <p:nvPr/>
        </p:nvSpPr>
        <p:spPr>
          <a:xfrm>
            <a:off x="1460130" y="3498627"/>
            <a:ext cx="2341342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69E098A-8787-4B9B-0654-406B7451D074}"/>
              </a:ext>
            </a:extLst>
          </p:cNvPr>
          <p:cNvSpPr/>
          <p:nvPr/>
        </p:nvSpPr>
        <p:spPr>
          <a:xfrm>
            <a:off x="1460130" y="4122964"/>
            <a:ext cx="6782226" cy="12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Circle: Hollow 240">
            <a:extLst>
              <a:ext uri="{FF2B5EF4-FFF2-40B4-BE49-F238E27FC236}">
                <a16:creationId xmlns:a16="http://schemas.microsoft.com/office/drawing/2014/main" id="{E7B3A788-188E-E8E3-D2A0-3D1F2B49A16E}"/>
              </a:ext>
            </a:extLst>
          </p:cNvPr>
          <p:cNvSpPr/>
          <p:nvPr/>
        </p:nvSpPr>
        <p:spPr>
          <a:xfrm flipH="1">
            <a:off x="2532942" y="1613377"/>
            <a:ext cx="2485922" cy="2493613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3DCD283-0597-9286-54D4-D3A09716A9A6}"/>
              </a:ext>
            </a:extLst>
          </p:cNvPr>
          <p:cNvSpPr/>
          <p:nvPr/>
        </p:nvSpPr>
        <p:spPr>
          <a:xfrm>
            <a:off x="2529498" y="1629819"/>
            <a:ext cx="1251075" cy="186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283BB0A-E563-6740-C26A-81EF23F66FE1}"/>
              </a:ext>
            </a:extLst>
          </p:cNvPr>
          <p:cNvGrpSpPr/>
          <p:nvPr/>
        </p:nvGrpSpPr>
        <p:grpSpPr>
          <a:xfrm flipH="1">
            <a:off x="3500479" y="1560081"/>
            <a:ext cx="3632319" cy="2504673"/>
            <a:chOff x="4587881" y="5752682"/>
            <a:chExt cx="3728917" cy="2504673"/>
          </a:xfrm>
        </p:grpSpPr>
        <p:sp>
          <p:nvSpPr>
            <p:cNvPr id="244" name="Circle: Hollow 243">
              <a:extLst>
                <a:ext uri="{FF2B5EF4-FFF2-40B4-BE49-F238E27FC236}">
                  <a16:creationId xmlns:a16="http://schemas.microsoft.com/office/drawing/2014/main" id="{F1F239EC-13CD-3CDA-4495-32738068E648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A6AD7008-965C-EB3E-756E-C6E5F7E35460}"/>
                </a:ext>
              </a:extLst>
            </p:cNvPr>
            <p:cNvSpPr/>
            <p:nvPr/>
          </p:nvSpPr>
          <p:spPr>
            <a:xfrm>
              <a:off x="4587881" y="5789226"/>
              <a:ext cx="1297484" cy="1866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6166FED3-58DF-45BB-5587-889C7A7C3C07}"/>
                </a:ext>
              </a:extLst>
            </p:cNvPr>
            <p:cNvSpPr/>
            <p:nvPr/>
          </p:nvSpPr>
          <p:spPr>
            <a:xfrm>
              <a:off x="5648088" y="5752682"/>
              <a:ext cx="2668710" cy="1018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7A75EF0-8FEF-948C-1FE2-25E381F4CC88}"/>
              </a:ext>
            </a:extLst>
          </p:cNvPr>
          <p:cNvSpPr/>
          <p:nvPr/>
        </p:nvSpPr>
        <p:spPr>
          <a:xfrm>
            <a:off x="3956355" y="63129"/>
            <a:ext cx="5407940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 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C15D4E4-E6B7-4423-B40B-BF5FD882B29C}"/>
              </a:ext>
            </a:extLst>
          </p:cNvPr>
          <p:cNvGrpSpPr/>
          <p:nvPr/>
        </p:nvGrpSpPr>
        <p:grpSpPr>
          <a:xfrm>
            <a:off x="4208390" y="1757629"/>
            <a:ext cx="1294804" cy="1317573"/>
            <a:chOff x="4153198" y="1787173"/>
            <a:chExt cx="1294804" cy="1317573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3F366BE-D160-E925-4C5B-3A1DBB03D210}"/>
                </a:ext>
              </a:extLst>
            </p:cNvPr>
            <p:cNvSpPr/>
            <p:nvPr/>
          </p:nvSpPr>
          <p:spPr>
            <a:xfrm>
              <a:off x="4153198" y="1787173"/>
              <a:ext cx="1294804" cy="12948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55C79D5B-BBDD-A73B-1CB0-2C1F116CFA1B}"/>
                </a:ext>
              </a:extLst>
            </p:cNvPr>
            <p:cNvSpPr/>
            <p:nvPr/>
          </p:nvSpPr>
          <p:spPr>
            <a:xfrm>
              <a:off x="4276545" y="1917492"/>
              <a:ext cx="1001180" cy="1001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F8E3519-5E35-3EDD-F081-8CE96FA9197C}"/>
                </a:ext>
              </a:extLst>
            </p:cNvPr>
            <p:cNvSpPr/>
            <p:nvPr/>
          </p:nvSpPr>
          <p:spPr>
            <a:xfrm>
              <a:off x="4367532" y="1956620"/>
              <a:ext cx="848648" cy="8925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On to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rPr>
                <a:t>Post 18</a:t>
              </a:r>
              <a:endParaRPr kumimoji="0" lang="en-US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A56FE34-DA39-A40E-EC2D-9796DC2FF374}"/>
                </a:ext>
              </a:extLst>
            </p:cNvPr>
            <p:cNvSpPr/>
            <p:nvPr/>
          </p:nvSpPr>
          <p:spPr>
            <a:xfrm>
              <a:off x="4405611" y="2273749"/>
              <a:ext cx="80983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596FDE8-E19E-B213-9DB9-6FF8D239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4260">
            <a:off x="4476689" y="3127818"/>
            <a:ext cx="828531" cy="584819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0F78A9C9-2924-4689-9003-F37A2CF418EF}"/>
              </a:ext>
            </a:extLst>
          </p:cNvPr>
          <p:cNvSpPr/>
          <p:nvPr/>
        </p:nvSpPr>
        <p:spPr>
          <a:xfrm>
            <a:off x="1446636" y="4307060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French 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novel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L’Étranger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Camu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s)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F694DCF-98D4-4152-A000-06083B24F945}"/>
              </a:ext>
            </a:extLst>
          </p:cNvPr>
          <p:cNvSpPr/>
          <p:nvPr/>
        </p:nvSpPr>
        <p:spPr>
          <a:xfrm>
            <a:off x="2300858" y="1767240"/>
            <a:ext cx="1832353" cy="102592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Social and historical context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F8A702C-AC75-4C4F-9ED9-762A65EB85D3}"/>
              </a:ext>
            </a:extLst>
          </p:cNvPr>
          <p:cNvSpPr/>
          <p:nvPr/>
        </p:nvSpPr>
        <p:spPr>
          <a:xfrm>
            <a:off x="2138110" y="2932203"/>
            <a:ext cx="1832353" cy="102592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Scene summaries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E575864-6BC8-48CE-8D49-44B19EBC9439}"/>
              </a:ext>
            </a:extLst>
          </p:cNvPr>
          <p:cNvSpPr/>
          <p:nvPr/>
        </p:nvSpPr>
        <p:spPr>
          <a:xfrm>
            <a:off x="75665" y="3093776"/>
            <a:ext cx="1832353" cy="102592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Themes and characters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98708A8-1877-4A52-BDCD-47AB3A75E75A}"/>
              </a:ext>
            </a:extLst>
          </p:cNvPr>
          <p:cNvSpPr/>
          <p:nvPr/>
        </p:nvSpPr>
        <p:spPr>
          <a:xfrm>
            <a:off x="5328119" y="3900092"/>
            <a:ext cx="1832353" cy="102592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Narrative technique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ABEF528-814D-AF29-CF02-2E8DD12D92EF}"/>
              </a:ext>
            </a:extLst>
          </p:cNvPr>
          <p:cNvCxnSpPr>
            <a:cxnSpLocks/>
          </p:cNvCxnSpPr>
          <p:nvPr/>
        </p:nvCxnSpPr>
        <p:spPr>
          <a:xfrm flipV="1">
            <a:off x="4537030" y="4537488"/>
            <a:ext cx="961615" cy="25134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8988267-C23D-4CE5-9A5E-294C805218BC}"/>
              </a:ext>
            </a:extLst>
          </p:cNvPr>
          <p:cNvCxnSpPr>
            <a:cxnSpLocks/>
          </p:cNvCxnSpPr>
          <p:nvPr/>
        </p:nvCxnSpPr>
        <p:spPr>
          <a:xfrm flipH="1" flipV="1">
            <a:off x="3795647" y="2440097"/>
            <a:ext cx="581967" cy="195078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4F68667-3315-4B76-8A00-66E43597DE75}"/>
              </a:ext>
            </a:extLst>
          </p:cNvPr>
          <p:cNvCxnSpPr>
            <a:cxnSpLocks/>
          </p:cNvCxnSpPr>
          <p:nvPr/>
        </p:nvCxnSpPr>
        <p:spPr>
          <a:xfrm flipH="1" flipV="1">
            <a:off x="2934840" y="3784657"/>
            <a:ext cx="163083" cy="49667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E21B8C6-A17A-43D0-BBA5-4E88F6458D90}"/>
              </a:ext>
            </a:extLst>
          </p:cNvPr>
          <p:cNvCxnSpPr>
            <a:cxnSpLocks/>
          </p:cNvCxnSpPr>
          <p:nvPr/>
        </p:nvCxnSpPr>
        <p:spPr>
          <a:xfrm flipH="1" flipV="1">
            <a:off x="944968" y="4281907"/>
            <a:ext cx="962512" cy="44391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FDF26B6A-EB8A-404D-9EF8-ED87EB6CA4F7}"/>
              </a:ext>
            </a:extLst>
          </p:cNvPr>
          <p:cNvSpPr/>
          <p:nvPr/>
        </p:nvSpPr>
        <p:spPr>
          <a:xfrm>
            <a:off x="7086869" y="6192122"/>
            <a:ext cx="1979169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Manifestations et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grèves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EA0A799-A3E6-41FC-8C0F-63C88EF7CF54}"/>
              </a:ext>
            </a:extLst>
          </p:cNvPr>
          <p:cNvSpPr/>
          <p:nvPr/>
        </p:nvSpPr>
        <p:spPr>
          <a:xfrm>
            <a:off x="5003622" y="5093207"/>
            <a:ext cx="1939223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The important role of unions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F647C28-5953-4389-97C9-BE7B1ADD92E8}"/>
              </a:ext>
            </a:extLst>
          </p:cNvPr>
          <p:cNvSpPr/>
          <p:nvPr/>
        </p:nvSpPr>
        <p:spPr>
          <a:xfrm>
            <a:off x="6970466" y="5106253"/>
            <a:ext cx="1939223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cs typeface="Calibri"/>
              </a:rPr>
              <a:t>Different methods of protesting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245D415-AEC9-44DA-A569-EF61FBE1308C}"/>
              </a:ext>
            </a:extLst>
          </p:cNvPr>
          <p:cNvSpPr/>
          <p:nvPr/>
        </p:nvSpPr>
        <p:spPr>
          <a:xfrm>
            <a:off x="7389449" y="3926406"/>
            <a:ext cx="2104336" cy="1135509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Attitudes towards strikes and protests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78721CF-CE8F-454B-8C3B-028A7D26014F}"/>
              </a:ext>
            </a:extLst>
          </p:cNvPr>
          <p:cNvCxnSpPr>
            <a:cxnSpLocks/>
          </p:cNvCxnSpPr>
          <p:nvPr/>
        </p:nvCxnSpPr>
        <p:spPr>
          <a:xfrm flipV="1">
            <a:off x="8995379" y="4664043"/>
            <a:ext cx="217018" cy="15724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6CC45B5-24E4-407B-A543-45E8FC96CAC6}"/>
              </a:ext>
            </a:extLst>
          </p:cNvPr>
          <p:cNvCxnSpPr>
            <a:cxnSpLocks/>
          </p:cNvCxnSpPr>
          <p:nvPr/>
        </p:nvCxnSpPr>
        <p:spPr>
          <a:xfrm flipV="1">
            <a:off x="8435145" y="5820836"/>
            <a:ext cx="128384" cy="41274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9DE4443-46D4-44B1-9256-2E202171C0BF}"/>
              </a:ext>
            </a:extLst>
          </p:cNvPr>
          <p:cNvCxnSpPr>
            <a:cxnSpLocks/>
          </p:cNvCxnSpPr>
          <p:nvPr/>
        </p:nvCxnSpPr>
        <p:spPr>
          <a:xfrm>
            <a:off x="6290560" y="5821870"/>
            <a:ext cx="854126" cy="47147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8D4B6ABD-06EA-4BDF-AA14-7621C580415B}"/>
              </a:ext>
            </a:extLst>
          </p:cNvPr>
          <p:cNvSpPr/>
          <p:nvPr/>
        </p:nvSpPr>
        <p:spPr>
          <a:xfrm>
            <a:off x="357231" y="6134246"/>
            <a:ext cx="3143248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politique et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l’immigration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97ACA02-5078-4F0A-A8BC-A13C0A607F95}"/>
              </a:ext>
            </a:extLst>
          </p:cNvPr>
          <p:cNvSpPr/>
          <p:nvPr/>
        </p:nvSpPr>
        <p:spPr>
          <a:xfrm>
            <a:off x="66197" y="5051947"/>
            <a:ext cx="2336002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Political issues linked to immigration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C53B79C-DFAA-460E-B67D-7DF0E1AD024D}"/>
              </a:ext>
            </a:extLst>
          </p:cNvPr>
          <p:cNvSpPr/>
          <p:nvPr/>
        </p:nvSpPr>
        <p:spPr>
          <a:xfrm>
            <a:off x="3039453" y="5121585"/>
            <a:ext cx="1939223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Viewpoints of political parties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DB8C2F2-E3D4-4C85-8CCD-31CFB1F4653E}"/>
              </a:ext>
            </a:extLst>
          </p:cNvPr>
          <p:cNvSpPr/>
          <p:nvPr/>
        </p:nvSpPr>
        <p:spPr>
          <a:xfrm>
            <a:off x="3727578" y="6115068"/>
            <a:ext cx="1600542" cy="102592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Standpoint of immigrants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9507CE6-AFDF-4DD0-AC58-6ED7103F0F67}"/>
              </a:ext>
            </a:extLst>
          </p:cNvPr>
          <p:cNvCxnSpPr>
            <a:cxnSpLocks/>
          </p:cNvCxnSpPr>
          <p:nvPr/>
        </p:nvCxnSpPr>
        <p:spPr>
          <a:xfrm flipH="1" flipV="1">
            <a:off x="1936846" y="5506694"/>
            <a:ext cx="732664" cy="69331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79954B7-99E5-479D-8E65-BE73F8CC8FED}"/>
              </a:ext>
            </a:extLst>
          </p:cNvPr>
          <p:cNvCxnSpPr/>
          <p:nvPr/>
        </p:nvCxnSpPr>
        <p:spPr>
          <a:xfrm flipV="1">
            <a:off x="3197381" y="5845078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E48507B-92AD-4B47-BD78-D1036021B717}"/>
              </a:ext>
            </a:extLst>
          </p:cNvPr>
          <p:cNvCxnSpPr>
            <a:cxnSpLocks/>
          </p:cNvCxnSpPr>
          <p:nvPr/>
        </p:nvCxnSpPr>
        <p:spPr>
          <a:xfrm flipH="1">
            <a:off x="3145667" y="6653796"/>
            <a:ext cx="871691" cy="8702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7D8270F1-4B4F-49A3-9755-90C173D3CA81}"/>
              </a:ext>
            </a:extLst>
          </p:cNvPr>
          <p:cNvSpPr/>
          <p:nvPr/>
        </p:nvSpPr>
        <p:spPr>
          <a:xfrm>
            <a:off x="5205657" y="809620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on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traite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criminels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85273DA9-B362-416A-8335-543983C9BBA9}"/>
              </a:ext>
            </a:extLst>
          </p:cNvPr>
          <p:cNvSpPr/>
          <p:nvPr/>
        </p:nvSpPr>
        <p:spPr>
          <a:xfrm>
            <a:off x="4618828" y="7098714"/>
            <a:ext cx="1449494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Attitudes to crime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974D10B-227B-4A4F-AB25-844C899A013D}"/>
              </a:ext>
            </a:extLst>
          </p:cNvPr>
          <p:cNvSpPr/>
          <p:nvPr/>
        </p:nvSpPr>
        <p:spPr>
          <a:xfrm>
            <a:off x="7912883" y="6999526"/>
            <a:ext cx="1668380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Alternative forms of punishment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C04E0AB-7E7D-4C0E-AE1E-166DB3D9EA94}"/>
              </a:ext>
            </a:extLst>
          </p:cNvPr>
          <p:cNvCxnSpPr>
            <a:cxnSpLocks/>
          </p:cNvCxnSpPr>
          <p:nvPr/>
        </p:nvCxnSpPr>
        <p:spPr>
          <a:xfrm flipH="1" flipV="1">
            <a:off x="5768386" y="7770616"/>
            <a:ext cx="353501" cy="50030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4422E63-3E6D-4B4E-8C4C-90E99B7C04BF}"/>
              </a:ext>
            </a:extLst>
          </p:cNvPr>
          <p:cNvCxnSpPr/>
          <p:nvPr/>
        </p:nvCxnSpPr>
        <p:spPr>
          <a:xfrm flipV="1">
            <a:off x="8171665" y="7899129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D1A2F31C-AE77-4141-93DD-336468FADA96}"/>
              </a:ext>
            </a:extLst>
          </p:cNvPr>
          <p:cNvSpPr/>
          <p:nvPr/>
        </p:nvSpPr>
        <p:spPr>
          <a:xfrm>
            <a:off x="6054678" y="7015490"/>
            <a:ext cx="1780450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Prison and its merits and problems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37C7AE8-4596-46E4-9879-49A91F4FF798}"/>
              </a:ext>
            </a:extLst>
          </p:cNvPr>
          <p:cNvCxnSpPr>
            <a:cxnSpLocks/>
          </p:cNvCxnSpPr>
          <p:nvPr/>
        </p:nvCxnSpPr>
        <p:spPr>
          <a:xfrm flipH="1" flipV="1">
            <a:off x="7598692" y="7634468"/>
            <a:ext cx="236436" cy="59664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3AAEAA3-13D2-4A0D-BAB7-2143732C1730}"/>
              </a:ext>
            </a:extLst>
          </p:cNvPr>
          <p:cNvSpPr/>
          <p:nvPr/>
        </p:nvSpPr>
        <p:spPr>
          <a:xfrm>
            <a:off x="1218264" y="809620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Les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ados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 et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l’engagement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 politique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9DFA0F9-EDFE-444A-BC43-A0E7AEBE2CB0}"/>
              </a:ext>
            </a:extLst>
          </p:cNvPr>
          <p:cNvSpPr/>
          <p:nvPr/>
        </p:nvSpPr>
        <p:spPr>
          <a:xfrm>
            <a:off x="46640" y="6983882"/>
            <a:ext cx="1967376" cy="108171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French political system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CB063C9-1E7B-4D41-9E15-4FEFC5F39C1C}"/>
              </a:ext>
            </a:extLst>
          </p:cNvPr>
          <p:cNvCxnSpPr>
            <a:cxnSpLocks/>
          </p:cNvCxnSpPr>
          <p:nvPr/>
        </p:nvCxnSpPr>
        <p:spPr>
          <a:xfrm flipH="1" flipV="1">
            <a:off x="650643" y="7973490"/>
            <a:ext cx="809487" cy="57218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4F112EFD-EC35-4CB6-8F11-1A5C359690B4}"/>
              </a:ext>
            </a:extLst>
          </p:cNvPr>
          <p:cNvSpPr/>
          <p:nvPr/>
        </p:nvSpPr>
        <p:spPr>
          <a:xfrm>
            <a:off x="2046905" y="6929827"/>
            <a:ext cx="1967376" cy="108171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Engagement levels of young people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C964F8A-F178-432D-8DA8-A45304A3BCDA}"/>
              </a:ext>
            </a:extLst>
          </p:cNvPr>
          <p:cNvCxnSpPr>
            <a:cxnSpLocks/>
          </p:cNvCxnSpPr>
          <p:nvPr/>
        </p:nvCxnSpPr>
        <p:spPr>
          <a:xfrm flipH="1" flipV="1">
            <a:off x="3740943" y="7472808"/>
            <a:ext cx="155375" cy="68142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C5220874-0788-41E8-B03F-1EA7BDEC0816}"/>
              </a:ext>
            </a:extLst>
          </p:cNvPr>
          <p:cNvSpPr/>
          <p:nvPr/>
        </p:nvSpPr>
        <p:spPr>
          <a:xfrm>
            <a:off x="132752" y="10024665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aspects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positifs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d’une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société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diverse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B47E559-3D3B-4FA6-9F4C-79DA9F43A177}"/>
              </a:ext>
            </a:extLst>
          </p:cNvPr>
          <p:cNvSpPr/>
          <p:nvPr/>
        </p:nvSpPr>
        <p:spPr>
          <a:xfrm>
            <a:off x="81582" y="8831047"/>
            <a:ext cx="1967376" cy="108171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Benefits of an ethnically diverse society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402CFC2-CD78-4BA9-8557-E36D87D54774}"/>
              </a:ext>
            </a:extLst>
          </p:cNvPr>
          <p:cNvCxnSpPr>
            <a:cxnSpLocks/>
          </p:cNvCxnSpPr>
          <p:nvPr/>
        </p:nvCxnSpPr>
        <p:spPr>
          <a:xfrm flipH="1" flipV="1">
            <a:off x="357231" y="9545277"/>
            <a:ext cx="165621" cy="58078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36CD2FF3-D894-41D0-89D3-C20A3E2D8F73}"/>
              </a:ext>
            </a:extLst>
          </p:cNvPr>
          <p:cNvSpPr/>
          <p:nvPr/>
        </p:nvSpPr>
        <p:spPr>
          <a:xfrm>
            <a:off x="2222018" y="8976852"/>
            <a:ext cx="2168621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cs typeface="Calibri"/>
              </a:rPr>
              <a:t>Tolerance and respect of diversity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746CF43-7B63-40FB-95A2-A522AD0BD044}"/>
              </a:ext>
            </a:extLst>
          </p:cNvPr>
          <p:cNvCxnSpPr>
            <a:cxnSpLocks/>
          </p:cNvCxnSpPr>
          <p:nvPr/>
        </p:nvCxnSpPr>
        <p:spPr>
          <a:xfrm flipV="1">
            <a:off x="1997477" y="9574984"/>
            <a:ext cx="567918" cy="55107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ED90F921-3B94-47B8-91CC-8673D376314D}"/>
              </a:ext>
            </a:extLst>
          </p:cNvPr>
          <p:cNvSpPr/>
          <p:nvPr/>
        </p:nvSpPr>
        <p:spPr>
          <a:xfrm>
            <a:off x="2222018" y="10913652"/>
            <a:ext cx="2379218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Promoting diversity and a richer world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1C661F8-7FDB-44C5-B0E2-E19EB77AF258}"/>
              </a:ext>
            </a:extLst>
          </p:cNvPr>
          <p:cNvCxnSpPr>
            <a:cxnSpLocks/>
          </p:cNvCxnSpPr>
          <p:nvPr/>
        </p:nvCxnSpPr>
        <p:spPr>
          <a:xfrm flipH="1" flipV="1">
            <a:off x="2301920" y="10674198"/>
            <a:ext cx="307685" cy="46794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7263215-65DB-407A-851E-CC25A02C222F}"/>
              </a:ext>
            </a:extLst>
          </p:cNvPr>
          <p:cNvSpPr/>
          <p:nvPr/>
        </p:nvSpPr>
        <p:spPr>
          <a:xfrm>
            <a:off x="4762127" y="53954"/>
            <a:ext cx="4800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French helps you to listen, understand and express yourself in the wider world</a:t>
            </a:r>
            <a:endParaRPr lang="en-GB"/>
          </a:p>
        </p:txBody>
      </p:sp>
      <p:pic>
        <p:nvPicPr>
          <p:cNvPr id="3074" name="Picture 2" descr="L'etranger (Folio): Amazon.co.uk: Camus, Albert: 9782070360024: Books">
            <a:extLst>
              <a:ext uri="{FF2B5EF4-FFF2-40B4-BE49-F238E27FC236}">
                <a16:creationId xmlns:a16="http://schemas.microsoft.com/office/drawing/2014/main" id="{70EC0676-AE35-421D-97D3-730929CCF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9"/>
          <a:stretch/>
        </p:blipFill>
        <p:spPr bwMode="auto">
          <a:xfrm>
            <a:off x="472832" y="1241661"/>
            <a:ext cx="1289545" cy="176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'étranger de camus citation - Recherche Google | Albert camus quotes,  Albert camus, Camus quotes">
            <a:extLst>
              <a:ext uri="{FF2B5EF4-FFF2-40B4-BE49-F238E27FC236}">
                <a16:creationId xmlns:a16="http://schemas.microsoft.com/office/drawing/2014/main" id="{C83B2C92-2507-464C-8AC7-BAB06AE19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b="37033"/>
          <a:stretch/>
        </p:blipFill>
        <p:spPr bwMode="auto">
          <a:xfrm>
            <a:off x="5718504" y="1841101"/>
            <a:ext cx="3626491" cy="14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97E7F602-332E-46D7-B129-C57A7248CCD3}"/>
              </a:ext>
            </a:extLst>
          </p:cNvPr>
          <p:cNvSpPr/>
          <p:nvPr/>
        </p:nvSpPr>
        <p:spPr>
          <a:xfrm>
            <a:off x="5705551" y="10021833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marginalisés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905A321D-3140-4364-AA05-5146FF996CB8}"/>
              </a:ext>
            </a:extLst>
          </p:cNvPr>
          <p:cNvSpPr/>
          <p:nvPr/>
        </p:nvSpPr>
        <p:spPr>
          <a:xfrm>
            <a:off x="7601016" y="8934350"/>
            <a:ext cx="1939223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Measures to help those </a:t>
            </a:r>
            <a:r>
              <a:rPr lang="en-US" sz="1600" err="1">
                <a:solidFill>
                  <a:schemeClr val="tx1"/>
                </a:solidFill>
                <a:latin typeface="Calibri" panose="020F0502020204030204"/>
                <a:cs typeface="Calibri"/>
              </a:rPr>
              <a:t>marginalised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0DEA478-3736-4149-927E-8D33A3CAD4C7}"/>
              </a:ext>
            </a:extLst>
          </p:cNvPr>
          <p:cNvSpPr/>
          <p:nvPr/>
        </p:nvSpPr>
        <p:spPr>
          <a:xfrm>
            <a:off x="5280127" y="8877544"/>
            <a:ext cx="2122980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Attitudes to </a:t>
            </a:r>
            <a:r>
              <a:rPr lang="en-US" sz="1600" err="1">
                <a:solidFill>
                  <a:schemeClr val="tx1"/>
                </a:solidFill>
                <a:latin typeface="Calibri" panose="020F0502020204030204"/>
                <a:cs typeface="Calibri"/>
              </a:rPr>
              <a:t>marginalisation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36DF4507-046D-4A58-864A-978807506923}"/>
              </a:ext>
            </a:extLst>
          </p:cNvPr>
          <p:cNvSpPr/>
          <p:nvPr/>
        </p:nvSpPr>
        <p:spPr>
          <a:xfrm>
            <a:off x="5086155" y="10912651"/>
            <a:ext cx="2379218" cy="97774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Calibri" panose="020F0502020204030204"/>
                <a:cs typeface="Calibri"/>
              </a:rPr>
              <a:t>Different groups who are socially </a:t>
            </a:r>
            <a:r>
              <a:rPr lang="en-US" sz="1600" err="1">
                <a:solidFill>
                  <a:schemeClr val="tx1"/>
                </a:solidFill>
                <a:latin typeface="Calibri" panose="020F0502020204030204"/>
                <a:cs typeface="Calibri"/>
              </a:rPr>
              <a:t>marginalised</a:t>
            </a:r>
            <a:endParaRPr lang="en-US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8F33337-C874-4EA9-99EC-63CFF6874D3A}"/>
              </a:ext>
            </a:extLst>
          </p:cNvPr>
          <p:cNvCxnSpPr/>
          <p:nvPr/>
        </p:nvCxnSpPr>
        <p:spPr>
          <a:xfrm flipV="1">
            <a:off x="6076234" y="10458160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4589425-A8D2-431C-A7DE-F5C08A905604}"/>
              </a:ext>
            </a:extLst>
          </p:cNvPr>
          <p:cNvCxnSpPr>
            <a:cxnSpLocks/>
          </p:cNvCxnSpPr>
          <p:nvPr/>
        </p:nvCxnSpPr>
        <p:spPr>
          <a:xfrm flipH="1" flipV="1">
            <a:off x="7072045" y="9550469"/>
            <a:ext cx="449320" cy="52376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C431565E-C7B2-40D4-A2A3-D4DE42D43ED0}"/>
              </a:ext>
            </a:extLst>
          </p:cNvPr>
          <p:cNvCxnSpPr/>
          <p:nvPr/>
        </p:nvCxnSpPr>
        <p:spPr>
          <a:xfrm flipV="1">
            <a:off x="8447486" y="9818562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4" descr="Image result for FRENCH FLAG">
            <a:extLst>
              <a:ext uri="{FF2B5EF4-FFF2-40B4-BE49-F238E27FC236}">
                <a16:creationId xmlns:a16="http://schemas.microsoft.com/office/drawing/2014/main" id="{8151E18F-D215-44C1-A0D8-6F49688FB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19" y="744068"/>
            <a:ext cx="1252553" cy="83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D1900E57-C6D7-46F9-96C2-835EAC5423FA}"/>
              </a:ext>
            </a:extLst>
          </p:cNvPr>
          <p:cNvSpPr/>
          <p:nvPr/>
        </p:nvSpPr>
        <p:spPr>
          <a:xfrm>
            <a:off x="217170" y="10925333"/>
            <a:ext cx="1838214" cy="166117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 err="1">
                <a:ea typeface="+mn-lt"/>
                <a:cs typeface="+mn-lt"/>
              </a:rPr>
              <a:t>Prseent</a:t>
            </a:r>
            <a:r>
              <a:rPr lang="fr-FR" b="1">
                <a:ea typeface="+mn-lt"/>
                <a:cs typeface="+mn-lt"/>
              </a:rPr>
              <a:t>, future, </a:t>
            </a:r>
            <a:r>
              <a:rPr lang="fr-FR" b="1" err="1">
                <a:ea typeface="+mn-lt"/>
                <a:cs typeface="+mn-lt"/>
              </a:rPr>
              <a:t>perfect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err="1">
                <a:ea typeface="+mn-lt"/>
                <a:cs typeface="+mn-lt"/>
              </a:rPr>
              <a:t>imperfect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err="1">
                <a:ea typeface="+mn-lt"/>
                <a:cs typeface="+mn-lt"/>
              </a:rPr>
              <a:t>pluperfect</a:t>
            </a:r>
            <a:r>
              <a:rPr lang="fr-FR" b="1">
                <a:ea typeface="+mn-lt"/>
                <a:cs typeface="+mn-lt"/>
              </a:rPr>
              <a:t> and </a:t>
            </a:r>
            <a:r>
              <a:rPr lang="fr-FR" b="1" err="1">
                <a:ea typeface="+mn-lt"/>
                <a:cs typeface="+mn-lt"/>
              </a:rPr>
              <a:t>conditional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tenses</a:t>
            </a:r>
            <a:endParaRPr lang="en-US" b="1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986023A-F8A9-4D86-9939-269DBCAC0153}"/>
              </a:ext>
            </a:extLst>
          </p:cNvPr>
          <p:cNvSpPr/>
          <p:nvPr/>
        </p:nvSpPr>
        <p:spPr>
          <a:xfrm>
            <a:off x="7598110" y="11036727"/>
            <a:ext cx="1838214" cy="165236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>
                <a:ea typeface="+mn-lt"/>
                <a:cs typeface="+mn-lt"/>
              </a:rPr>
              <a:t>Infinitive constructions, </a:t>
            </a:r>
            <a:r>
              <a:rPr lang="fr-FR" b="1" err="1">
                <a:ea typeface="+mn-lt"/>
                <a:cs typeface="+mn-lt"/>
              </a:rPr>
              <a:t>past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historic</a:t>
            </a:r>
            <a:r>
              <a:rPr lang="fr-FR" b="1">
                <a:ea typeface="+mn-lt"/>
                <a:cs typeface="+mn-lt"/>
              </a:rPr>
              <a:t>, </a:t>
            </a:r>
            <a:r>
              <a:rPr lang="fr-FR" b="1" err="1">
                <a:ea typeface="+mn-lt"/>
                <a:cs typeface="+mn-lt"/>
              </a:rPr>
              <a:t>different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tenses</a:t>
            </a:r>
            <a:r>
              <a:rPr lang="fr-FR" b="1">
                <a:ea typeface="+mn-lt"/>
                <a:cs typeface="+mn-lt"/>
              </a:rPr>
              <a:t> </a:t>
            </a:r>
            <a:r>
              <a:rPr lang="fr-FR" b="1" err="1">
                <a:ea typeface="+mn-lt"/>
                <a:cs typeface="+mn-lt"/>
              </a:rPr>
              <a:t>with</a:t>
            </a:r>
            <a:r>
              <a:rPr lang="fr-FR" b="1">
                <a:ea typeface="+mn-lt"/>
                <a:cs typeface="+mn-lt"/>
              </a:rPr>
              <a:t> « si »</a:t>
            </a:r>
            <a:endParaRPr lang="en-US" b="1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4183EE39-A853-4025-A97B-8E5F04405658}"/>
              </a:ext>
            </a:extLst>
          </p:cNvPr>
          <p:cNvSpPr/>
          <p:nvPr/>
        </p:nvSpPr>
        <p:spPr>
          <a:xfrm>
            <a:off x="5452053" y="6168793"/>
            <a:ext cx="1415597" cy="80586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b="1">
                <a:ea typeface="+mn-lt"/>
                <a:cs typeface="+mn-lt"/>
              </a:rPr>
              <a:t>Passive and </a:t>
            </a:r>
            <a:r>
              <a:rPr lang="fr-FR" b="1" err="1">
                <a:ea typeface="+mn-lt"/>
                <a:cs typeface="+mn-lt"/>
              </a:rPr>
              <a:t>subjunctive</a:t>
            </a:r>
            <a:endParaRPr lang="en-US" b="1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3BC7AFB-D5A3-4DA8-BC94-ECB931DA81E5}"/>
              </a:ext>
            </a:extLst>
          </p:cNvPr>
          <p:cNvSpPr/>
          <p:nvPr/>
        </p:nvSpPr>
        <p:spPr>
          <a:xfrm>
            <a:off x="2638666" y="12019762"/>
            <a:ext cx="4305154" cy="65795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Pronouns – subject, object, relative and demonstrative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C02A94-0428-237F-6C47-70B9C3CE9B64}"/>
              </a:ext>
            </a:extLst>
          </p:cNvPr>
          <p:cNvSpPr/>
          <p:nvPr/>
        </p:nvSpPr>
        <p:spPr>
          <a:xfrm>
            <a:off x="3921049" y="16588"/>
            <a:ext cx="5680151" cy="84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Intent: French helps you to listen, understand and express yourself in the wider world</a:t>
            </a:r>
          </a:p>
        </p:txBody>
      </p:sp>
    </p:spTree>
    <p:extLst>
      <p:ext uri="{BB962C8B-B14F-4D97-AF65-F5344CB8AC3E}">
        <p14:creationId xmlns:p14="http://schemas.microsoft.com/office/powerpoint/2010/main" val="326590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iculumSubject xmlns="fffd47ec-e51b-4223-aeae-7bab8837b122">Biology</CurriculumSubject>
    <KeyStage xmlns="fffd47ec-e51b-4223-aeae-7bab8837b122" xsi:nil="true"/>
    <Year xmlns="fffd47ec-e51b-4223-aeae-7bab8837b122" xsi:nil="true"/>
    <CustomTags xmlns="fffd47ec-e51b-4223-aeae-7bab8837b122" xsi:nil="true"/>
    <TaxCatchAll xmlns="fffd47ec-e51b-4223-aeae-7bab8837b122" xsi:nil="true"/>
    <PersonalIdentificationData xmlns="fffd47ec-e51b-4223-aeae-7bab8837b122" xsi:nil="true"/>
    <Lesson xmlns="fffd47ec-e51b-4223-aeae-7bab8837b122" xsi:nil="true"/>
    <lac49e41f5d64e3d819aa3097b47c012 xmlns="fffd47ec-e51b-4223-aeae-7bab8837b122">
      <Terms xmlns="http://schemas.microsoft.com/office/infopath/2007/PartnerControls"/>
    </lac49e41f5d64e3d819aa3097b47c012>
    <p5f8bd2c61d44a378bcdc9b976790740 xmlns="fffd47ec-e51b-4223-aeae-7bab8837b122">
      <Terms xmlns="http://schemas.microsoft.com/office/infopath/2007/PartnerControls"/>
    </p5f8bd2c61d44a378bcdc9b976790740>
    <m7c5c1df6bd04fea9e8f128670b71681 xmlns="fffd47ec-e51b-4223-aeae-7bab8837b122">
      <Terms xmlns="http://schemas.microsoft.com/office/infopath/2007/PartnerControls"/>
    </m7c5c1df6bd04fea9e8f128670b71681>
    <b48f3d2ed59a4bfea265487a225eab34 xmlns="fffd47ec-e51b-4223-aeae-7bab8837b122">
      <Terms xmlns="http://schemas.microsoft.com/office/infopath/2007/PartnerControls"/>
    </b48f3d2ed59a4bfea265487a225eab34>
    <hc5a8d16c1384207a1ec30622a146185 xmlns="fffd47ec-e51b-4223-aeae-7bab8837b122">
      <Terms xmlns="http://schemas.microsoft.com/office/infopath/2007/PartnerControls"/>
    </hc5a8d16c1384207a1ec30622a146185>
    <SharedWithUsers xmlns="fffd47ec-e51b-4223-aeae-7bab8837b122">
      <UserInfo>
        <DisplayName>Carolyn Crowther</DisplayName>
        <AccountId>25</AccountId>
        <AccountType/>
      </UserInfo>
      <UserInfo>
        <DisplayName>Pauline Sterckx</DisplayName>
        <AccountId>23</AccountId>
        <AccountType/>
      </UserInfo>
      <UserInfo>
        <DisplayName>Louise Francis</DisplayName>
        <AccountId>24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72D059D24984A883CE7FAE155D1E3" ma:contentTypeVersion="29" ma:contentTypeDescription="Create a new document." ma:contentTypeScope="" ma:versionID="719581a21b0ff83b56a2794a18a418ad">
  <xsd:schema xmlns:xsd="http://www.w3.org/2001/XMLSchema" xmlns:xs="http://www.w3.org/2001/XMLSchema" xmlns:p="http://schemas.microsoft.com/office/2006/metadata/properties" xmlns:ns2="fffd47ec-e51b-4223-aeae-7bab8837b122" xmlns:ns3="2dbf3b43-d426-4eb6-8025-191a001dd4d3" targetNamespace="http://schemas.microsoft.com/office/2006/metadata/properties" ma:root="true" ma:fieldsID="e000c28b07ca3792d20a058f50abcf72" ns2:_="" ns3:_="">
    <xsd:import namespace="fffd47ec-e51b-4223-aeae-7bab8837b122"/>
    <xsd:import namespace="2dbf3b43-d426-4eb6-8025-191a001dd4d3"/>
    <xsd:element name="properties">
      <xsd:complexType>
        <xsd:sequence>
          <xsd:element name="documentManagement">
            <xsd:complexType>
              <xsd:all>
                <xsd:element ref="ns2:hc5a8d16c1384207a1ec30622a146185" minOccurs="0"/>
                <xsd:element ref="ns2:TaxCatchAll" minOccurs="0"/>
                <xsd:element ref="ns2:lac49e41f5d64e3d819aa3097b47c012" minOccurs="0"/>
                <xsd:element ref="ns2:m7c5c1df6bd04fea9e8f128670b71681" minOccurs="0"/>
                <xsd:element ref="ns2:p5f8bd2c61d44a378bcdc9b976790740" minOccurs="0"/>
                <xsd:element ref="ns2:b48f3d2ed59a4bfea265487a225eab34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d47ec-e51b-4223-aeae-7bab8837b122" elementFormDefault="qualified">
    <xsd:import namespace="http://schemas.microsoft.com/office/2006/documentManagement/types"/>
    <xsd:import namespace="http://schemas.microsoft.com/office/infopath/2007/PartnerControls"/>
    <xsd:element name="hc5a8d16c1384207a1ec30622a146185" ma:index="9" nillable="true" ma:taxonomy="true" ma:internalName="hc5a8d16c1384207a1ec30622a146185" ma:taxonomyFieldName="Topic" ma:displayName="Topic" ma:fieldId="{1c5a8d16-c138-4207-a1ec-30622a146185}" ma:sspId="33ee5d3d-11ab-4348-9068-b7106d0195bf" ma:termSetId="b016e2f5-e6b2-43d9-a7bf-221fa0eb47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72fe1e72-6c7f-425b-8e8c-127d08cc3a93}" ma:internalName="TaxCatchAll" ma:showField="CatchAllData" ma:web="fffd47ec-e51b-4223-aeae-7bab8837b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c49e41f5d64e3d819aa3097b47c012" ma:index="12" nillable="true" ma:taxonomy="true" ma:internalName="lac49e41f5d64e3d819aa3097b47c012" ma:taxonomyFieldName="Staff_x0020_Category" ma:displayName="Staff Category" ma:fieldId="{5ac49e41-f5d6-4e3d-819a-a3097b47c012}" ma:sspId="33ee5d3d-11ab-4348-9068-b7106d0195bf" ma:termSetId="317db41d-4886-4578-9307-724266e3d3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7c5c1df6bd04fea9e8f128670b71681" ma:index="14" nillable="true" ma:taxonomy="true" ma:internalName="m7c5c1df6bd04fea9e8f128670b71681" ma:taxonomyFieldName="Exam_x0020_Board" ma:displayName="Exam Board" ma:fieldId="{67c5c1df-6bd0-4fea-9e8f-128670b71681}" ma:sspId="33ee5d3d-11ab-4348-9068-b7106d0195bf" ma:termSetId="3b5fb27a-521f-4db8-a34c-1cc7714400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f8bd2c61d44a378bcdc9b976790740" ma:index="16" nillable="true" ma:taxonomy="true" ma:internalName="p5f8bd2c61d44a378bcdc9b976790740" ma:taxonomyFieldName="Week" ma:displayName="Week" ma:fieldId="{95f8bd2c-61d4-4a37-8bcd-c9b976790740}" ma:sspId="33ee5d3d-11ab-4348-9068-b7106d0195bf" ma:termSetId="e2bdff19-6a89-4119-a36f-bd62d26b72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f3d2ed59a4bfea265487a225eab34" ma:index="18" nillable="true" ma:taxonomy="true" ma:internalName="b48f3d2ed59a4bfea265487a225eab34" ma:taxonomyFieldName="Term" ma:displayName="Term" ma:fieldId="{b48f3d2e-d59a-4bfe-a265-487a225eab34}" ma:sspId="33ee5d3d-11ab-4348-9068-b7106d0195bf" ma:termSetId="ccaaa7e3-e71e-454c-9205-b20f1583bd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French" ma:internalName="Curriculum_x0020_Subject">
      <xsd:simpleType>
        <xsd:restriction base="dms:Text"/>
      </xsd:simple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f3b43-d426-4eb6-8025-191a001dd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56305-BE4B-47F0-9D4E-99ED66648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B487D1-3759-4816-8F0F-F63E38C1BF4D}">
  <ds:schemaRefs>
    <ds:schemaRef ds:uri="2dbf3b43-d426-4eb6-8025-191a001dd4d3"/>
    <ds:schemaRef ds:uri="fffd47ec-e51b-4223-aeae-7bab8837b1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DD872-B0CC-40AA-B694-AEAEA3F113BB}">
  <ds:schemaRefs>
    <ds:schemaRef ds:uri="2dbf3b43-d426-4eb6-8025-191a001dd4d3"/>
    <ds:schemaRef ds:uri="fffd47ec-e51b-4223-aeae-7bab8837b1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1402</Words>
  <Application>Microsoft Office PowerPoint</Application>
  <PresentationFormat>A3 Paper (297x420 mm)</PresentationFormat>
  <Paragraphs>297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WordVisi_MSFontService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Warburton</dc:creator>
  <cp:lastModifiedBy>anthony crowther</cp:lastModifiedBy>
  <cp:revision>42</cp:revision>
  <dcterms:created xsi:type="dcterms:W3CDTF">2022-06-20T16:46:55Z</dcterms:created>
  <dcterms:modified xsi:type="dcterms:W3CDTF">2022-10-05T12:06:16Z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0x010100A4D72D059D24984A883CE7FAE155D1E3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Week">
    <vt:lpwstr/>
  </property>
  <property fmtid="{D5CDD505-2E9C-101B-9397-08002B2CF9AE}" pid="7" name="Exam Board">
    <vt:lpwstr/>
  </property>
</Properties>
</file>