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41" userDrawn="1">
          <p15:clr>
            <a:srgbClr val="A4A3A4"/>
          </p15:clr>
        </p15:guide>
        <p15:guide id="2" pos="30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00FF00"/>
    <a:srgbClr val="FF0066"/>
    <a:srgbClr val="666699"/>
    <a:srgbClr val="0000CC"/>
    <a:srgbClr val="99FF66"/>
    <a:srgbClr val="5F5F5F"/>
    <a:srgbClr val="660066"/>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94660"/>
  </p:normalViewPr>
  <p:slideViewPr>
    <p:cSldViewPr snapToGrid="0" showGuides="1">
      <p:cViewPr varScale="1">
        <p:scale>
          <a:sx n="40" d="100"/>
          <a:sy n="40" d="100"/>
        </p:scale>
        <p:origin x="2544" y="66"/>
      </p:cViewPr>
      <p:guideLst>
        <p:guide orient="horz" pos="3941"/>
        <p:guide pos="30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50689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3790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73136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F7DB44-C37A-48DC-A2F6-1B5CDD71949D}"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92180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F7DB44-C37A-48DC-A2F6-1B5CDD71949D}" type="datetimeFigureOut">
              <a:rPr lang="en-GB" smtClean="0"/>
              <a:t>22/05/2020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3203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F7DB44-C37A-48DC-A2F6-1B5CDD71949D}"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27976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F7DB44-C37A-48DC-A2F6-1B5CDD71949D}" type="datetimeFigureOut">
              <a:rPr lang="en-GB" smtClean="0"/>
              <a:t>22/05/2020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57115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F7DB44-C37A-48DC-A2F6-1B5CDD71949D}" type="datetimeFigureOut">
              <a:rPr lang="en-GB" smtClean="0"/>
              <a:t>22/05/2020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16838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7DB44-C37A-48DC-A2F6-1B5CDD71949D}" type="datetimeFigureOut">
              <a:rPr lang="en-GB" smtClean="0"/>
              <a:t>22/05/2020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21005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63878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Edit Master text styles</a:t>
            </a:r>
          </a:p>
        </p:txBody>
      </p:sp>
      <p:sp>
        <p:nvSpPr>
          <p:cNvPr id="5" name="Date Placeholder 4"/>
          <p:cNvSpPr>
            <a:spLocks noGrp="1"/>
          </p:cNvSpPr>
          <p:nvPr>
            <p:ph type="dt" sz="half" idx="10"/>
          </p:nvPr>
        </p:nvSpPr>
        <p:spPr/>
        <p:txBody>
          <a:bodyPr/>
          <a:lstStyle/>
          <a:p>
            <a:fld id="{95F7DB44-C37A-48DC-A2F6-1B5CDD71949D}" type="datetimeFigureOut">
              <a:rPr lang="en-GB" smtClean="0"/>
              <a:t>22/05/2020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9B950-FA48-457B-A0D1-5FFC314D8B8A}" type="slidenum">
              <a:rPr lang="en-GB" smtClean="0"/>
              <a:t>‹#›</a:t>
            </a:fld>
            <a:endParaRPr lang="en-GB"/>
          </a:p>
        </p:txBody>
      </p:sp>
    </p:spTree>
    <p:extLst>
      <p:ext uri="{BB962C8B-B14F-4D97-AF65-F5344CB8AC3E}">
        <p14:creationId xmlns:p14="http://schemas.microsoft.com/office/powerpoint/2010/main" val="36048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95F7DB44-C37A-48DC-A2F6-1B5CDD71949D}" type="datetimeFigureOut">
              <a:rPr lang="en-GB" smtClean="0"/>
              <a:t>22/05/2020</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8FA9B950-FA48-457B-A0D1-5FFC314D8B8A}" type="slidenum">
              <a:rPr lang="en-GB" smtClean="0"/>
              <a:t>‹#›</a:t>
            </a:fld>
            <a:endParaRPr lang="en-GB"/>
          </a:p>
        </p:txBody>
      </p:sp>
    </p:spTree>
    <p:extLst>
      <p:ext uri="{BB962C8B-B14F-4D97-AF65-F5344CB8AC3E}">
        <p14:creationId xmlns:p14="http://schemas.microsoft.com/office/powerpoint/2010/main" val="2548765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18" Type="http://schemas.openxmlformats.org/officeDocument/2006/relationships/image" Target="../media/image16.png"/><Relationship Id="rId3" Type="http://schemas.microsoft.com/office/2007/relationships/hdphoto" Target="../media/hdphoto1.wdp"/><Relationship Id="rId21" Type="http://schemas.openxmlformats.org/officeDocument/2006/relationships/image" Target="../media/image19.jpeg"/><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image" Target="../media/image14.png"/><Relationship Id="rId20"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jpe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eg"/><Relationship Id="rId22"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riangle 45">
            <a:extLst>
              <a:ext uri="{FF2B5EF4-FFF2-40B4-BE49-F238E27FC236}">
                <a16:creationId xmlns:a16="http://schemas.microsoft.com/office/drawing/2014/main" id="{B85D31BE-9BE0-3341-86C3-0BFD563EAA1B}"/>
              </a:ext>
            </a:extLst>
          </p:cNvPr>
          <p:cNvSpPr/>
          <p:nvPr/>
        </p:nvSpPr>
        <p:spPr>
          <a:xfrm rot="16200000">
            <a:off x="1137869" y="2117578"/>
            <a:ext cx="1111685" cy="581897"/>
          </a:xfrm>
          <a:prstGeom prst="triangle">
            <a:avLst/>
          </a:prstGeom>
          <a:gradFill>
            <a:gsLst>
              <a:gs pos="0">
                <a:schemeClr val="accent1">
                  <a:lumMod val="5000"/>
                  <a:lumOff val="95000"/>
                </a:schemeClr>
              </a:gs>
              <a:gs pos="100000">
                <a:schemeClr val="tx1">
                  <a:lumMod val="85000"/>
                  <a:lumOff val="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6" name="Straight Connector 175"/>
          <p:cNvCxnSpPr>
            <a:endCxn id="5" idx="3"/>
          </p:cNvCxnSpPr>
          <p:nvPr/>
        </p:nvCxnSpPr>
        <p:spPr>
          <a:xfrm>
            <a:off x="1879098" y="11170802"/>
            <a:ext cx="6371162" cy="1049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a:off x="-13775" y="114973"/>
            <a:ext cx="9601200" cy="62163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Rectangle 147"/>
          <p:cNvSpPr/>
          <p:nvPr/>
        </p:nvSpPr>
        <p:spPr>
          <a:xfrm>
            <a:off x="0" y="12772760"/>
            <a:ext cx="9614975" cy="2779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AutoShape 8" descr="Image result for ferryhill business and enterprise colle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337" name="Straight Connector 336"/>
          <p:cNvCxnSpPr/>
          <p:nvPr/>
        </p:nvCxnSpPr>
        <p:spPr>
          <a:xfrm flipH="1" flipV="1">
            <a:off x="2793881" y="1334303"/>
            <a:ext cx="8436" cy="760493"/>
          </a:xfrm>
          <a:prstGeom prst="line">
            <a:avLst/>
          </a:prstGeom>
          <a:ln w="28575">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2834236" y="2085666"/>
            <a:ext cx="268055" cy="4237"/>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05" name="Rectangle 404"/>
          <p:cNvSpPr/>
          <p:nvPr/>
        </p:nvSpPr>
        <p:spPr>
          <a:xfrm>
            <a:off x="126473" y="1179256"/>
            <a:ext cx="1340758" cy="1815882"/>
          </a:xfrm>
          <a:prstGeom prst="rect">
            <a:avLst/>
          </a:prstGeom>
          <a:ln w="38100" cap="rnd">
            <a:solidFill>
              <a:srgbClr val="9900FF"/>
            </a:solidFill>
          </a:ln>
        </p:spPr>
        <p:txBody>
          <a:bodyPr wrap="square">
            <a:spAutoFit/>
          </a:bodyPr>
          <a:lstStyle/>
          <a:p>
            <a:pPr algn="ctr"/>
            <a:r>
              <a:rPr lang="en-GB" sz="800" b="1" u="sng" dirty="0" smtClean="0"/>
              <a:t>Your Next Destination</a:t>
            </a:r>
          </a:p>
          <a:p>
            <a:r>
              <a:rPr lang="en-GB" sz="800" b="1" dirty="0" smtClean="0"/>
              <a:t>You are now fully prepared and ready for the next successful phase of your journey at perhaps at William Brookes Sixth Form and beyond into an exciting life in the Arts. </a:t>
            </a:r>
          </a:p>
          <a:p>
            <a:r>
              <a:rPr lang="en-GB" sz="800" b="1" dirty="0" smtClean="0"/>
              <a:t>The Drama Specific and Life Skills you will have learned in the Drama classroom will be hugely valuable to you whatever you choose to do.</a:t>
            </a:r>
            <a:endParaRPr lang="en-GB" sz="800" dirty="0" smtClean="0"/>
          </a:p>
        </p:txBody>
      </p:sp>
      <p:grpSp>
        <p:nvGrpSpPr>
          <p:cNvPr id="1072" name="Group 1071"/>
          <p:cNvGrpSpPr>
            <a:grpSpLocks noChangeAspect="1"/>
          </p:cNvGrpSpPr>
          <p:nvPr/>
        </p:nvGrpSpPr>
        <p:grpSpPr>
          <a:xfrm>
            <a:off x="663521" y="2096727"/>
            <a:ext cx="8063034" cy="9393619"/>
            <a:chOff x="663521" y="2096727"/>
            <a:chExt cx="8063034" cy="9393619"/>
          </a:xfrm>
        </p:grpSpPr>
        <p:grpSp>
          <p:nvGrpSpPr>
            <p:cNvPr id="1069" name="Group 1068"/>
            <p:cNvGrpSpPr/>
            <p:nvPr/>
          </p:nvGrpSpPr>
          <p:grpSpPr>
            <a:xfrm>
              <a:off x="663521" y="2096727"/>
              <a:ext cx="8063034" cy="9393619"/>
              <a:chOff x="663521" y="2096727"/>
              <a:chExt cx="8063034" cy="9393619"/>
            </a:xfrm>
          </p:grpSpPr>
          <p:sp>
            <p:nvSpPr>
              <p:cNvPr id="5" name="Rectangle 4">
                <a:extLst>
                  <a:ext uri="{FF2B5EF4-FFF2-40B4-BE49-F238E27FC236}">
                    <a16:creationId xmlns:a16="http://schemas.microsoft.com/office/drawing/2014/main" id="{361D24CC-941E-4C47-B0EC-E144352A4A74}"/>
                  </a:ext>
                </a:extLst>
              </p:cNvPr>
              <p:cNvSpPr/>
              <p:nvPr/>
            </p:nvSpPr>
            <p:spPr>
              <a:xfrm>
                <a:off x="1888901" y="10872247"/>
                <a:ext cx="6361359" cy="6180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B5CF508-9F97-7344-A588-8737134FC758}"/>
                  </a:ext>
                </a:extLst>
              </p:cNvPr>
              <p:cNvSpPr/>
              <p:nvPr/>
            </p:nvSpPr>
            <p:spPr>
              <a:xfrm>
                <a:off x="1984661" y="2104072"/>
                <a:ext cx="5610772" cy="59313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0">
                <a:extLst>
                  <a:ext uri="{FF2B5EF4-FFF2-40B4-BE49-F238E27FC236}">
                    <a16:creationId xmlns:a16="http://schemas.microsoft.com/office/drawing/2014/main" id="{4ED9223C-B305-724C-860B-8788F8ED72BC}"/>
                  </a:ext>
                </a:extLst>
              </p:cNvPr>
              <p:cNvSpPr/>
              <p:nvPr/>
            </p:nvSpPr>
            <p:spPr>
              <a:xfrm>
                <a:off x="1753829" y="4341211"/>
                <a:ext cx="5909338" cy="603238"/>
              </a:xfrm>
              <a:custGeom>
                <a:avLst/>
                <a:gdLst>
                  <a:gd name="connsiteX0" fmla="*/ 0 w 5909338"/>
                  <a:gd name="connsiteY0" fmla="*/ 0 h 642380"/>
                  <a:gd name="connsiteX1" fmla="*/ 5909338 w 5909338"/>
                  <a:gd name="connsiteY1" fmla="*/ 0 h 642380"/>
                  <a:gd name="connsiteX2" fmla="*/ 5909338 w 5909338"/>
                  <a:gd name="connsiteY2" fmla="*/ 642380 h 642380"/>
                  <a:gd name="connsiteX3" fmla="*/ 0 w 5909338"/>
                  <a:gd name="connsiteY3" fmla="*/ 642380 h 642380"/>
                  <a:gd name="connsiteX4" fmla="*/ 0 w 5909338"/>
                  <a:gd name="connsiteY4" fmla="*/ 0 h 642380"/>
                  <a:gd name="connsiteX0" fmla="*/ 0 w 5909338"/>
                  <a:gd name="connsiteY0" fmla="*/ 0 h 642380"/>
                  <a:gd name="connsiteX1" fmla="*/ 5909338 w 5909338"/>
                  <a:gd name="connsiteY1" fmla="*/ 0 h 642380"/>
                  <a:gd name="connsiteX2" fmla="*/ 5909338 w 5909338"/>
                  <a:gd name="connsiteY2" fmla="*/ 637185 h 642380"/>
                  <a:gd name="connsiteX3" fmla="*/ 0 w 5909338"/>
                  <a:gd name="connsiteY3" fmla="*/ 642380 h 642380"/>
                  <a:gd name="connsiteX4" fmla="*/ 0 w 5909338"/>
                  <a:gd name="connsiteY4" fmla="*/ 0 h 642380"/>
                  <a:gd name="connsiteX0" fmla="*/ 0 w 5909338"/>
                  <a:gd name="connsiteY0" fmla="*/ 0 h 642381"/>
                  <a:gd name="connsiteX1" fmla="*/ 5909338 w 5909338"/>
                  <a:gd name="connsiteY1" fmla="*/ 0 h 642381"/>
                  <a:gd name="connsiteX2" fmla="*/ 5831406 w 5909338"/>
                  <a:gd name="connsiteY2" fmla="*/ 642381 h 642381"/>
                  <a:gd name="connsiteX3" fmla="*/ 0 w 5909338"/>
                  <a:gd name="connsiteY3" fmla="*/ 642380 h 642381"/>
                  <a:gd name="connsiteX4" fmla="*/ 0 w 5909338"/>
                  <a:gd name="connsiteY4" fmla="*/ 0 h 642381"/>
                  <a:gd name="connsiteX0" fmla="*/ 0 w 5909338"/>
                  <a:gd name="connsiteY0" fmla="*/ 0 h 652772"/>
                  <a:gd name="connsiteX1" fmla="*/ 5909338 w 5909338"/>
                  <a:gd name="connsiteY1" fmla="*/ 0 h 652772"/>
                  <a:gd name="connsiteX2" fmla="*/ 5826211 w 5909338"/>
                  <a:gd name="connsiteY2" fmla="*/ 652772 h 652772"/>
                  <a:gd name="connsiteX3" fmla="*/ 0 w 5909338"/>
                  <a:gd name="connsiteY3" fmla="*/ 642380 h 652772"/>
                  <a:gd name="connsiteX4" fmla="*/ 0 w 5909338"/>
                  <a:gd name="connsiteY4" fmla="*/ 0 h 652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9338" h="652772">
                    <a:moveTo>
                      <a:pt x="0" y="0"/>
                    </a:moveTo>
                    <a:lnTo>
                      <a:pt x="5909338" y="0"/>
                    </a:lnTo>
                    <a:lnTo>
                      <a:pt x="5826211" y="652772"/>
                    </a:lnTo>
                    <a:lnTo>
                      <a:pt x="0" y="642380"/>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lock Arc 3">
                <a:extLst>
                  <a:ext uri="{FF2B5EF4-FFF2-40B4-BE49-F238E27FC236}">
                    <a16:creationId xmlns:a16="http://schemas.microsoft.com/office/drawing/2014/main" id="{D2F97453-494C-5746-8E17-4A67EE1BF309}"/>
                  </a:ext>
                </a:extLst>
              </p:cNvPr>
              <p:cNvSpPr/>
              <p:nvPr/>
            </p:nvSpPr>
            <p:spPr>
              <a:xfrm rot="16200000">
                <a:off x="-52573" y="9504581"/>
                <a:ext cx="2812632" cy="1144154"/>
              </a:xfrm>
              <a:custGeom>
                <a:avLst/>
                <a:gdLst>
                  <a:gd name="connsiteX0" fmla="*/ 3 w 2780712"/>
                  <a:gd name="connsiteY0" fmla="*/ 1094551 h 2184400"/>
                  <a:gd name="connsiteX1" fmla="*/ 831534 w 2780712"/>
                  <a:gd name="connsiteY1" fmla="*/ 92104 h 2184400"/>
                  <a:gd name="connsiteX2" fmla="*/ 1997384 w 2780712"/>
                  <a:gd name="connsiteY2" fmla="*/ 109596 h 2184400"/>
                  <a:gd name="connsiteX3" fmla="*/ 2778379 w 2780712"/>
                  <a:gd name="connsiteY3" fmla="*/ 1155438 h 2184400"/>
                  <a:gd name="connsiteX4" fmla="*/ 2162223 w 2780712"/>
                  <a:gd name="connsiteY4" fmla="*/ 1127366 h 2184400"/>
                  <a:gd name="connsiteX5" fmla="*/ 1665158 w 2780712"/>
                  <a:gd name="connsiteY5" fmla="*/ 647374 h 2184400"/>
                  <a:gd name="connsiteX6" fmla="*/ 1138901 w 2780712"/>
                  <a:gd name="connsiteY6" fmla="*/ 642184 h 2184400"/>
                  <a:gd name="connsiteX7" fmla="*/ 616375 w 2780712"/>
                  <a:gd name="connsiteY7" fmla="*/ 1093509 h 2184400"/>
                  <a:gd name="connsiteX8" fmla="*/ 3 w 2780712"/>
                  <a:gd name="connsiteY8" fmla="*/ 1094551 h 2184400"/>
                  <a:gd name="connsiteX0" fmla="*/ 3 w 2834387"/>
                  <a:gd name="connsiteY0" fmla="*/ 1105859 h 1140427"/>
                  <a:gd name="connsiteX1" fmla="*/ 831534 w 2834387"/>
                  <a:gd name="connsiteY1" fmla="*/ 103412 h 1140427"/>
                  <a:gd name="connsiteX2" fmla="*/ 1997384 w 2834387"/>
                  <a:gd name="connsiteY2" fmla="*/ 120904 h 1140427"/>
                  <a:gd name="connsiteX3" fmla="*/ 2832970 w 2834387"/>
                  <a:gd name="connsiteY3" fmla="*/ 1125803 h 1140427"/>
                  <a:gd name="connsiteX4" fmla="*/ 2162223 w 2834387"/>
                  <a:gd name="connsiteY4" fmla="*/ 1138674 h 1140427"/>
                  <a:gd name="connsiteX5" fmla="*/ 1665158 w 2834387"/>
                  <a:gd name="connsiteY5" fmla="*/ 658682 h 1140427"/>
                  <a:gd name="connsiteX6" fmla="*/ 1138901 w 2834387"/>
                  <a:gd name="connsiteY6" fmla="*/ 653492 h 1140427"/>
                  <a:gd name="connsiteX7" fmla="*/ 616375 w 2834387"/>
                  <a:gd name="connsiteY7" fmla="*/ 1104817 h 1140427"/>
                  <a:gd name="connsiteX8" fmla="*/ 3 w 2834387"/>
                  <a:gd name="connsiteY8" fmla="*/ 1105859 h 1140427"/>
                  <a:gd name="connsiteX0" fmla="*/ 3 w 2834578"/>
                  <a:gd name="connsiteY0" fmla="*/ 1109586 h 1144154"/>
                  <a:gd name="connsiteX1" fmla="*/ 831534 w 2834578"/>
                  <a:gd name="connsiteY1" fmla="*/ 107139 h 1144154"/>
                  <a:gd name="connsiteX2" fmla="*/ 2064059 w 2834578"/>
                  <a:gd name="connsiteY2" fmla="*/ 143681 h 1144154"/>
                  <a:gd name="connsiteX3" fmla="*/ 2832970 w 2834578"/>
                  <a:gd name="connsiteY3" fmla="*/ 1129530 h 1144154"/>
                  <a:gd name="connsiteX4" fmla="*/ 2162223 w 2834578"/>
                  <a:gd name="connsiteY4" fmla="*/ 1142401 h 1144154"/>
                  <a:gd name="connsiteX5" fmla="*/ 1665158 w 2834578"/>
                  <a:gd name="connsiteY5" fmla="*/ 662409 h 1144154"/>
                  <a:gd name="connsiteX6" fmla="*/ 1138901 w 2834578"/>
                  <a:gd name="connsiteY6" fmla="*/ 657219 h 1144154"/>
                  <a:gd name="connsiteX7" fmla="*/ 616375 w 2834578"/>
                  <a:gd name="connsiteY7" fmla="*/ 1108544 h 1144154"/>
                  <a:gd name="connsiteX8" fmla="*/ 3 w 2834578"/>
                  <a:gd name="connsiteY8" fmla="*/ 1109586 h 1144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34578" h="1144154">
                    <a:moveTo>
                      <a:pt x="3" y="1109586"/>
                    </a:moveTo>
                    <a:cubicBezTo>
                      <a:pt x="-1187" y="675285"/>
                      <a:pt x="487525" y="268123"/>
                      <a:pt x="831534" y="107139"/>
                    </a:cubicBezTo>
                    <a:cubicBezTo>
                      <a:pt x="1175543" y="-53845"/>
                      <a:pt x="1730486" y="-26718"/>
                      <a:pt x="2064059" y="143681"/>
                    </a:cubicBezTo>
                    <a:cubicBezTo>
                      <a:pt x="2397632" y="314080"/>
                      <a:pt x="2865495" y="688987"/>
                      <a:pt x="2832970" y="1129530"/>
                    </a:cubicBezTo>
                    <a:cubicBezTo>
                      <a:pt x="2627585" y="1120173"/>
                      <a:pt x="2367608" y="1151758"/>
                      <a:pt x="2162223" y="1142401"/>
                    </a:cubicBezTo>
                    <a:cubicBezTo>
                      <a:pt x="2187535" y="932414"/>
                      <a:pt x="1985346" y="737169"/>
                      <a:pt x="1665158" y="662409"/>
                    </a:cubicBezTo>
                    <a:cubicBezTo>
                      <a:pt x="1496111" y="622938"/>
                      <a:pt x="1309920" y="621102"/>
                      <a:pt x="1138901" y="657219"/>
                    </a:cubicBezTo>
                    <a:cubicBezTo>
                      <a:pt x="825547" y="723395"/>
                      <a:pt x="615464" y="904852"/>
                      <a:pt x="616375" y="1108544"/>
                    </a:cubicBezTo>
                    <a:lnTo>
                      <a:pt x="3" y="110958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Block Arc 5">
                <a:extLst>
                  <a:ext uri="{FF2B5EF4-FFF2-40B4-BE49-F238E27FC236}">
                    <a16:creationId xmlns:a16="http://schemas.microsoft.com/office/drawing/2014/main" id="{2ABDDAA7-1330-5846-8957-036F466F9A01}"/>
                  </a:ext>
                </a:extLst>
              </p:cNvPr>
              <p:cNvSpPr/>
              <p:nvPr/>
            </p:nvSpPr>
            <p:spPr>
              <a:xfrm rot="5400000" flipH="1">
                <a:off x="6218338" y="6814445"/>
                <a:ext cx="2832033" cy="2184400"/>
              </a:xfrm>
              <a:prstGeom prst="blockArc">
                <a:avLst>
                  <a:gd name="adj1" fmla="val 10847997"/>
                  <a:gd name="adj2" fmla="val 383373"/>
                  <a:gd name="adj3" fmla="val 2961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8EE221F3-E29A-7E44-BA3E-4DDEF353168D}"/>
                  </a:ext>
                </a:extLst>
              </p:cNvPr>
              <p:cNvSpPr/>
              <p:nvPr/>
            </p:nvSpPr>
            <p:spPr>
              <a:xfrm>
                <a:off x="1888902" y="8670342"/>
                <a:ext cx="5841999" cy="65232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BA4EACD-79B2-9047-926C-4179677F6DF3}"/>
                  </a:ext>
                </a:extLst>
              </p:cNvPr>
              <p:cNvSpPr/>
              <p:nvPr/>
            </p:nvSpPr>
            <p:spPr>
              <a:xfrm>
                <a:off x="1603667" y="6490630"/>
                <a:ext cx="5991766" cy="64342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lock Arc 8">
                <a:extLst>
                  <a:ext uri="{FF2B5EF4-FFF2-40B4-BE49-F238E27FC236}">
                    <a16:creationId xmlns:a16="http://schemas.microsoft.com/office/drawing/2014/main" id="{28EF7BC0-BD7F-BD4C-8DBE-13C9030B0FE6}"/>
                  </a:ext>
                </a:extLst>
              </p:cNvPr>
              <p:cNvSpPr/>
              <p:nvPr/>
            </p:nvSpPr>
            <p:spPr>
              <a:xfrm rot="16200000">
                <a:off x="-170314" y="5175043"/>
                <a:ext cx="2797740" cy="1130070"/>
              </a:xfrm>
              <a:custGeom>
                <a:avLst/>
                <a:gdLst>
                  <a:gd name="connsiteX0" fmla="*/ 1849 w 2799588"/>
                  <a:gd name="connsiteY0" fmla="*/ 1057381 h 2229301"/>
                  <a:gd name="connsiteX1" fmla="*/ 1427126 w 2799588"/>
                  <a:gd name="connsiteY1" fmla="*/ 212 h 2229301"/>
                  <a:gd name="connsiteX2" fmla="*/ 2799516 w 2799588"/>
                  <a:gd name="connsiteY2" fmla="*/ 1125982 h 2229301"/>
                  <a:gd name="connsiteX3" fmla="*/ 2210945 w 2799588"/>
                  <a:gd name="connsiteY3" fmla="*/ 1121217 h 2229301"/>
                  <a:gd name="connsiteX4" fmla="*/ 1412694 w 2799588"/>
                  <a:gd name="connsiteY4" fmla="*/ 588647 h 2229301"/>
                  <a:gd name="connsiteX5" fmla="*/ 590194 w 2799588"/>
                  <a:gd name="connsiteY5" fmla="*/ 1081484 h 2229301"/>
                  <a:gd name="connsiteX6" fmla="*/ 1849 w 2799588"/>
                  <a:gd name="connsiteY6" fmla="*/ 1057381 h 2229301"/>
                  <a:gd name="connsiteX0" fmla="*/ 0 w 2797740"/>
                  <a:gd name="connsiteY0" fmla="*/ 1057385 h 1125986"/>
                  <a:gd name="connsiteX1" fmla="*/ 1425277 w 2797740"/>
                  <a:gd name="connsiteY1" fmla="*/ 216 h 1125986"/>
                  <a:gd name="connsiteX2" fmla="*/ 2797667 w 2797740"/>
                  <a:gd name="connsiteY2" fmla="*/ 1125986 h 1125986"/>
                  <a:gd name="connsiteX3" fmla="*/ 2209096 w 2797740"/>
                  <a:gd name="connsiteY3" fmla="*/ 1121221 h 1125986"/>
                  <a:gd name="connsiteX4" fmla="*/ 1410845 w 2797740"/>
                  <a:gd name="connsiteY4" fmla="*/ 588651 h 1125986"/>
                  <a:gd name="connsiteX5" fmla="*/ 624204 w 2797740"/>
                  <a:gd name="connsiteY5" fmla="*/ 1033679 h 1125986"/>
                  <a:gd name="connsiteX6" fmla="*/ 0 w 2797740"/>
                  <a:gd name="connsiteY6" fmla="*/ 1057385 h 112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7740" h="1125986">
                    <a:moveTo>
                      <a:pt x="0" y="1057385"/>
                    </a:moveTo>
                    <a:cubicBezTo>
                      <a:pt x="38828" y="456405"/>
                      <a:pt x="669703" y="-11533"/>
                      <a:pt x="1425277" y="216"/>
                    </a:cubicBezTo>
                    <a:cubicBezTo>
                      <a:pt x="2193104" y="12156"/>
                      <a:pt x="2805475" y="514484"/>
                      <a:pt x="2797667" y="1125986"/>
                    </a:cubicBezTo>
                    <a:lnTo>
                      <a:pt x="2209096" y="1121221"/>
                    </a:lnTo>
                    <a:cubicBezTo>
                      <a:pt x="2214675" y="831406"/>
                      <a:pt x="1857727" y="593260"/>
                      <a:pt x="1410845" y="588651"/>
                    </a:cubicBezTo>
                    <a:cubicBezTo>
                      <a:pt x="977755" y="584184"/>
                      <a:pt x="651512" y="753344"/>
                      <a:pt x="624204" y="1033679"/>
                    </a:cubicBezTo>
                    <a:cubicBezTo>
                      <a:pt x="428089" y="1025645"/>
                      <a:pt x="196115" y="1065419"/>
                      <a:pt x="0" y="1057385"/>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Block Arc 13">
                <a:extLst>
                  <a:ext uri="{FF2B5EF4-FFF2-40B4-BE49-F238E27FC236}">
                    <a16:creationId xmlns:a16="http://schemas.microsoft.com/office/drawing/2014/main" id="{9BB00DD6-C4C4-7348-AD3E-28EAE4D8492B}"/>
                  </a:ext>
                </a:extLst>
              </p:cNvPr>
              <p:cNvSpPr/>
              <p:nvPr/>
            </p:nvSpPr>
            <p:spPr>
              <a:xfrm rot="5400000" flipH="1">
                <a:off x="6146290" y="2428388"/>
                <a:ext cx="2847721" cy="2184400"/>
              </a:xfrm>
              <a:prstGeom prst="blockArc">
                <a:avLst>
                  <a:gd name="adj1" fmla="val 10800000"/>
                  <a:gd name="adj2" fmla="val 1572"/>
                  <a:gd name="adj3" fmla="val 2764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071" name="Group 1070"/>
            <p:cNvGrpSpPr/>
            <p:nvPr/>
          </p:nvGrpSpPr>
          <p:grpSpPr>
            <a:xfrm>
              <a:off x="975577" y="2390350"/>
              <a:ext cx="7453126" cy="8818923"/>
              <a:chOff x="975577" y="2390350"/>
              <a:chExt cx="7453126" cy="8818923"/>
            </a:xfrm>
          </p:grpSpPr>
          <p:cxnSp>
            <p:nvCxnSpPr>
              <p:cNvPr id="159" name="Straight Connector 158"/>
              <p:cNvCxnSpPr>
                <a:endCxn id="14" idx="1"/>
              </p:cNvCxnSpPr>
              <p:nvPr/>
            </p:nvCxnSpPr>
            <p:spPr>
              <a:xfrm>
                <a:off x="1793591" y="2390350"/>
                <a:ext cx="5776047" cy="8361"/>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endCxn id="1024" idx="2"/>
              </p:cNvCxnSpPr>
              <p:nvPr/>
            </p:nvCxnSpPr>
            <p:spPr>
              <a:xfrm flipV="1">
                <a:off x="1726207" y="4661233"/>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24" name="Arc 1023"/>
              <p:cNvSpPr/>
              <p:nvPr/>
            </p:nvSpPr>
            <p:spPr>
              <a:xfrm>
                <a:off x="6949380" y="2405358"/>
                <a:ext cx="1403254" cy="2258405"/>
              </a:xfrm>
              <a:prstGeom prst="arc">
                <a:avLst>
                  <a:gd name="adj1" fmla="val 16200000"/>
                  <a:gd name="adj2" fmla="val 5256843"/>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0" name="Arc 169"/>
              <p:cNvSpPr/>
              <p:nvPr/>
            </p:nvSpPr>
            <p:spPr>
              <a:xfrm>
                <a:off x="7025449" y="6810988"/>
                <a:ext cx="1403254" cy="2229081"/>
              </a:xfrm>
              <a:prstGeom prst="arc">
                <a:avLst>
                  <a:gd name="adj1" fmla="val 16120637"/>
                  <a:gd name="adj2" fmla="val 4983877"/>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1" name="Arc 170"/>
              <p:cNvSpPr/>
              <p:nvPr/>
            </p:nvSpPr>
            <p:spPr>
              <a:xfrm flipH="1">
                <a:off x="975577" y="4665689"/>
                <a:ext cx="1403254" cy="2146655"/>
              </a:xfrm>
              <a:prstGeom prst="arc">
                <a:avLst>
                  <a:gd name="adj1" fmla="val 16248374"/>
                  <a:gd name="adj2" fmla="val 5189154"/>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2" name="Straight Connector 171"/>
              <p:cNvCxnSpPr>
                <a:endCxn id="8" idx="3"/>
              </p:cNvCxnSpPr>
              <p:nvPr/>
            </p:nvCxnSpPr>
            <p:spPr>
              <a:xfrm flipV="1">
                <a:off x="1689032" y="6812344"/>
                <a:ext cx="5906401" cy="905"/>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1838324" y="9051721"/>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75" name="Arc 174"/>
              <p:cNvSpPr/>
              <p:nvPr/>
            </p:nvSpPr>
            <p:spPr>
              <a:xfrm flipH="1">
                <a:off x="1105578" y="9059682"/>
                <a:ext cx="1403254" cy="2119835"/>
              </a:xfrm>
              <a:prstGeom prst="arc">
                <a:avLst>
                  <a:gd name="adj1" fmla="val 16248374"/>
                  <a:gd name="adj2" fmla="val 5358476"/>
                </a:avLst>
              </a:prstGeom>
              <a:noFill/>
              <a:ln w="2857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96" name="Straight Connector 495"/>
              <p:cNvCxnSpPr/>
              <p:nvPr/>
            </p:nvCxnSpPr>
            <p:spPr>
              <a:xfrm flipV="1">
                <a:off x="1891808" y="11204817"/>
                <a:ext cx="5971745" cy="445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070" name="Group 1069"/>
          <p:cNvGrpSpPr/>
          <p:nvPr/>
        </p:nvGrpSpPr>
        <p:grpSpPr>
          <a:xfrm>
            <a:off x="7279073" y="10490852"/>
            <a:ext cx="1221188" cy="1241391"/>
            <a:chOff x="7279073" y="10490852"/>
            <a:chExt cx="1221188" cy="1241391"/>
          </a:xfrm>
        </p:grpSpPr>
        <p:sp>
          <p:nvSpPr>
            <p:cNvPr id="33" name="Oval 32">
              <a:extLst>
                <a:ext uri="{FF2B5EF4-FFF2-40B4-BE49-F238E27FC236}">
                  <a16:creationId xmlns:a16="http://schemas.microsoft.com/office/drawing/2014/main" id="{67D857C8-6DBF-1441-BED6-4FF1EB531C36}"/>
                </a:ext>
              </a:extLst>
            </p:cNvPr>
            <p:cNvSpPr/>
            <p:nvPr/>
          </p:nvSpPr>
          <p:spPr>
            <a:xfrm>
              <a:off x="7285281" y="10490852"/>
              <a:ext cx="1214980" cy="1241391"/>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7F00163B-8BDB-AF44-A463-AD1ACB8794F0}"/>
                </a:ext>
              </a:extLst>
            </p:cNvPr>
            <p:cNvSpPr/>
            <p:nvPr/>
          </p:nvSpPr>
          <p:spPr>
            <a:xfrm>
              <a:off x="7466026" y="10691378"/>
              <a:ext cx="841075" cy="8593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560EBA4B-8AEC-D046-B76B-ED0FD5A6C7DD}"/>
                </a:ext>
              </a:extLst>
            </p:cNvPr>
            <p:cNvSpPr txBox="1"/>
            <p:nvPr/>
          </p:nvSpPr>
          <p:spPr>
            <a:xfrm>
              <a:off x="7279073" y="10815777"/>
              <a:ext cx="1214979" cy="584775"/>
            </a:xfrm>
            <a:prstGeom prst="rect">
              <a:avLst/>
            </a:prstGeom>
            <a:noFill/>
          </p:spPr>
          <p:txBody>
            <a:bodyPr wrap="square" rtlCol="0">
              <a:spAutoFit/>
            </a:bodyPr>
            <a:lstStyle/>
            <a:p>
              <a:pPr algn="ctr"/>
              <a:r>
                <a:rPr lang="en-US" sz="1400" b="1" dirty="0" smtClean="0"/>
                <a:t>START</a:t>
              </a:r>
            </a:p>
            <a:p>
              <a:pPr algn="ctr"/>
              <a:r>
                <a:rPr lang="en-US" b="1" dirty="0" smtClean="0"/>
                <a:t>YEAR 7</a:t>
              </a:r>
              <a:endParaRPr lang="en-US" b="1" dirty="0"/>
            </a:p>
          </p:txBody>
        </p:sp>
      </p:grpSp>
      <p:cxnSp>
        <p:nvCxnSpPr>
          <p:cNvPr id="134" name="Straight Connector 133">
            <a:extLst>
              <a:ext uri="{FF2B5EF4-FFF2-40B4-BE49-F238E27FC236}">
                <a16:creationId xmlns:a16="http://schemas.microsoft.com/office/drawing/2014/main" id="{F00234DB-30A0-A14D-B827-8C2DCE0238B9}"/>
              </a:ext>
            </a:extLst>
          </p:cNvPr>
          <p:cNvCxnSpPr>
            <a:cxnSpLocks/>
          </p:cNvCxnSpPr>
          <p:nvPr/>
        </p:nvCxnSpPr>
        <p:spPr>
          <a:xfrm>
            <a:off x="4144984" y="10832725"/>
            <a:ext cx="0" cy="71801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F4A3E031-B76D-D04F-8233-8F8B5D2D3BA2}"/>
              </a:ext>
            </a:extLst>
          </p:cNvPr>
          <p:cNvSpPr txBox="1"/>
          <p:nvPr/>
        </p:nvSpPr>
        <p:spPr>
          <a:xfrm>
            <a:off x="5092809" y="9487160"/>
            <a:ext cx="1443664" cy="1384995"/>
          </a:xfrm>
          <a:prstGeom prst="rect">
            <a:avLst/>
          </a:prstGeom>
          <a:solidFill>
            <a:srgbClr val="FFFF00"/>
          </a:solidFill>
        </p:spPr>
        <p:txBody>
          <a:bodyPr wrap="square" rtlCol="0">
            <a:spAutoFit/>
          </a:bodyPr>
          <a:lstStyle/>
          <a:p>
            <a:r>
              <a:rPr lang="en-US" sz="1050" b="1" i="1" dirty="0" smtClean="0"/>
              <a:t>Non-Verbal Communication</a:t>
            </a:r>
            <a:r>
              <a:rPr lang="en-US" sz="1050" dirty="0" smtClean="0"/>
              <a:t>:</a:t>
            </a:r>
          </a:p>
          <a:p>
            <a:r>
              <a:rPr lang="en-US" sz="1050" dirty="0" smtClean="0">
                <a:solidFill>
                  <a:srgbClr val="9900FF"/>
                </a:solidFill>
              </a:rPr>
              <a:t>Facial Expression</a:t>
            </a:r>
          </a:p>
          <a:p>
            <a:r>
              <a:rPr lang="en-US" sz="1050" dirty="0" smtClean="0">
                <a:solidFill>
                  <a:srgbClr val="9900FF"/>
                </a:solidFill>
              </a:rPr>
              <a:t>Posture/Stance</a:t>
            </a:r>
          </a:p>
          <a:p>
            <a:r>
              <a:rPr lang="en-US" sz="1050" dirty="0" smtClean="0">
                <a:solidFill>
                  <a:srgbClr val="9900FF"/>
                </a:solidFill>
              </a:rPr>
              <a:t>Eye Contact</a:t>
            </a:r>
          </a:p>
          <a:p>
            <a:r>
              <a:rPr lang="en-US" sz="1050" dirty="0" smtClean="0">
                <a:solidFill>
                  <a:srgbClr val="9900FF"/>
                </a:solidFill>
              </a:rPr>
              <a:t>Gesture</a:t>
            </a:r>
          </a:p>
          <a:p>
            <a:r>
              <a:rPr lang="en-US" sz="1050" dirty="0" smtClean="0">
                <a:solidFill>
                  <a:srgbClr val="666699"/>
                </a:solidFill>
              </a:rPr>
              <a:t>Levels</a:t>
            </a:r>
          </a:p>
          <a:p>
            <a:r>
              <a:rPr lang="en-US" sz="1050" dirty="0" smtClean="0">
                <a:solidFill>
                  <a:srgbClr val="666699"/>
                </a:solidFill>
              </a:rPr>
              <a:t>Still-Image</a:t>
            </a:r>
            <a:endParaRPr lang="en-US" sz="1050" dirty="0">
              <a:solidFill>
                <a:srgbClr val="666699"/>
              </a:solidFill>
            </a:endParaRPr>
          </a:p>
        </p:txBody>
      </p:sp>
      <p:sp>
        <p:nvSpPr>
          <p:cNvPr id="141" name="TextBox 140">
            <a:extLst>
              <a:ext uri="{FF2B5EF4-FFF2-40B4-BE49-F238E27FC236}">
                <a16:creationId xmlns:a16="http://schemas.microsoft.com/office/drawing/2014/main" id="{88CF6B9A-D161-D94B-838C-8556FFF74B3D}"/>
              </a:ext>
            </a:extLst>
          </p:cNvPr>
          <p:cNvSpPr txBox="1"/>
          <p:nvPr/>
        </p:nvSpPr>
        <p:spPr>
          <a:xfrm>
            <a:off x="4165449" y="11706917"/>
            <a:ext cx="1931701" cy="900246"/>
          </a:xfrm>
          <a:prstGeom prst="rect">
            <a:avLst/>
          </a:prstGeom>
          <a:solidFill>
            <a:srgbClr val="FFFF00"/>
          </a:solidFill>
        </p:spPr>
        <p:txBody>
          <a:bodyPr wrap="square" rtlCol="0">
            <a:spAutoFit/>
          </a:bodyPr>
          <a:lstStyle/>
          <a:p>
            <a:r>
              <a:rPr lang="en-US" sz="1050" b="1" i="1" dirty="0" smtClean="0"/>
              <a:t>Urban Legends </a:t>
            </a:r>
            <a:r>
              <a:rPr lang="en-US" sz="1050" dirty="0" smtClean="0"/>
              <a:t>– Storytelling</a:t>
            </a:r>
          </a:p>
          <a:p>
            <a:r>
              <a:rPr lang="en-US" sz="1050" dirty="0" smtClean="0">
                <a:solidFill>
                  <a:srgbClr val="666699"/>
                </a:solidFill>
              </a:rPr>
              <a:t>Still-Image</a:t>
            </a:r>
            <a:r>
              <a:rPr lang="en-US" sz="1050" dirty="0" smtClean="0"/>
              <a:t> into </a:t>
            </a:r>
            <a:r>
              <a:rPr lang="en-US" sz="1050" dirty="0" smtClean="0">
                <a:solidFill>
                  <a:srgbClr val="666699"/>
                </a:solidFill>
              </a:rPr>
              <a:t>Tableau</a:t>
            </a:r>
          </a:p>
          <a:p>
            <a:r>
              <a:rPr lang="en-US" sz="1050" dirty="0" smtClean="0">
                <a:solidFill>
                  <a:srgbClr val="800000"/>
                </a:solidFill>
              </a:rPr>
              <a:t>Structuring Drama</a:t>
            </a:r>
          </a:p>
          <a:p>
            <a:r>
              <a:rPr lang="en-US" sz="1050" dirty="0" smtClean="0">
                <a:solidFill>
                  <a:srgbClr val="666699"/>
                </a:solidFill>
              </a:rPr>
              <a:t>Flashback</a:t>
            </a:r>
          </a:p>
          <a:p>
            <a:r>
              <a:rPr lang="en-US" sz="1050" dirty="0" smtClean="0">
                <a:solidFill>
                  <a:srgbClr val="666699"/>
                </a:solidFill>
              </a:rPr>
              <a:t>Body Prop/Physical Theatre</a:t>
            </a:r>
            <a:endParaRPr lang="en-US" sz="1050" dirty="0">
              <a:solidFill>
                <a:srgbClr val="666699"/>
              </a:solidFill>
            </a:endParaRPr>
          </a:p>
        </p:txBody>
      </p:sp>
      <p:cxnSp>
        <p:nvCxnSpPr>
          <p:cNvPr id="490" name="Straight Connector 489">
            <a:extLst>
              <a:ext uri="{FF2B5EF4-FFF2-40B4-BE49-F238E27FC236}">
                <a16:creationId xmlns:a16="http://schemas.microsoft.com/office/drawing/2014/main" id="{C3FA2F8C-BD2B-EA46-8D5D-0F3383BE1ABC}"/>
              </a:ext>
            </a:extLst>
          </p:cNvPr>
          <p:cNvCxnSpPr>
            <a:cxnSpLocks/>
          </p:cNvCxnSpPr>
          <p:nvPr/>
        </p:nvCxnSpPr>
        <p:spPr>
          <a:xfrm flipH="1">
            <a:off x="4652865" y="11392436"/>
            <a:ext cx="275443" cy="2493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059" name="Group 1058"/>
          <p:cNvGrpSpPr/>
          <p:nvPr/>
        </p:nvGrpSpPr>
        <p:grpSpPr>
          <a:xfrm>
            <a:off x="1484088" y="11710273"/>
            <a:ext cx="2638608" cy="1220541"/>
            <a:chOff x="-2802230" y="1471220"/>
            <a:chExt cx="2638608" cy="1220541"/>
          </a:xfrm>
        </p:grpSpPr>
        <p:sp>
          <p:nvSpPr>
            <p:cNvPr id="380" name="Rectangle 379"/>
            <p:cNvSpPr/>
            <p:nvPr/>
          </p:nvSpPr>
          <p:spPr>
            <a:xfrm>
              <a:off x="-2802230" y="1491432"/>
              <a:ext cx="2320810" cy="1200329"/>
            </a:xfrm>
            <a:prstGeom prst="rect">
              <a:avLst/>
            </a:prstGeom>
            <a:solidFill>
              <a:schemeClr val="bg1">
                <a:lumMod val="85000"/>
              </a:schemeClr>
            </a:solidFill>
            <a:ln w="38100" cap="rnd">
              <a:solidFill>
                <a:srgbClr val="FF0000"/>
              </a:solidFill>
            </a:ln>
          </p:spPr>
          <p:txBody>
            <a:bodyPr wrap="square">
              <a:spAutoFit/>
            </a:bodyPr>
            <a:lstStyle/>
            <a:p>
              <a:r>
                <a:rPr lang="en-GB" sz="900" dirty="0" smtClean="0">
                  <a:solidFill>
                    <a:srgbClr val="FF0066"/>
                  </a:solidFill>
                  <a:effectLst>
                    <a:outerShdw blurRad="38100" dist="38100" dir="2700000" algn="tl">
                      <a:srgbClr val="000000">
                        <a:alpha val="43137"/>
                      </a:srgbClr>
                    </a:outerShdw>
                  </a:effectLst>
                </a:rPr>
                <a:t>Colour Coding </a:t>
              </a:r>
              <a:r>
                <a:rPr lang="en-GB" sz="900" dirty="0" smtClean="0">
                  <a:effectLst>
                    <a:outerShdw blurRad="38100" dist="38100" dir="2700000" algn="tl">
                      <a:srgbClr val="000000">
                        <a:alpha val="43137"/>
                      </a:srgbClr>
                    </a:outerShdw>
                  </a:effectLst>
                </a:rPr>
                <a:t>links KS3 learning with aspects of Drama essential for KS4 (although most knowledge is interchangeable):</a:t>
              </a:r>
            </a:p>
            <a:p>
              <a:r>
                <a:rPr lang="en-GB" sz="900" dirty="0">
                  <a:solidFill>
                    <a:srgbClr val="C00000"/>
                  </a:solidFill>
                  <a:effectLst>
                    <a:outerShdw blurRad="38100" dist="38100" dir="2700000" algn="tl">
                      <a:srgbClr val="000000">
                        <a:alpha val="43137"/>
                      </a:srgbClr>
                    </a:outerShdw>
                  </a:effectLst>
                </a:rPr>
                <a:t>Burgundy – Component 1 = Devising </a:t>
              </a:r>
              <a:r>
                <a:rPr lang="en-GB" sz="900" dirty="0" smtClean="0">
                  <a:solidFill>
                    <a:srgbClr val="C00000"/>
                  </a:solidFill>
                  <a:effectLst>
                    <a:outerShdw blurRad="38100" dist="38100" dir="2700000" algn="tl">
                      <a:srgbClr val="000000">
                        <a:alpha val="43137"/>
                      </a:srgbClr>
                    </a:outerShdw>
                  </a:effectLst>
                </a:rPr>
                <a:t>Drama</a:t>
              </a:r>
              <a:endParaRPr lang="en-GB" sz="900" dirty="0" smtClean="0">
                <a:solidFill>
                  <a:srgbClr val="9900FF"/>
                </a:solidFill>
                <a:effectLst>
                  <a:outerShdw blurRad="38100" dist="38100" dir="2700000" algn="tl">
                    <a:srgbClr val="000000">
                      <a:alpha val="43137"/>
                    </a:srgbClr>
                  </a:outerShdw>
                </a:effectLst>
              </a:endParaRPr>
            </a:p>
            <a:p>
              <a:r>
                <a:rPr lang="en-GB" sz="900" dirty="0" smtClean="0">
                  <a:solidFill>
                    <a:srgbClr val="9900FF"/>
                  </a:solidFill>
                  <a:effectLst>
                    <a:outerShdw blurRad="38100" dist="38100" dir="2700000" algn="tl">
                      <a:srgbClr val="000000">
                        <a:alpha val="43137"/>
                      </a:srgbClr>
                    </a:outerShdw>
                  </a:effectLst>
                </a:rPr>
                <a:t>Purple – Component 2 = Text Performance</a:t>
              </a:r>
            </a:p>
            <a:p>
              <a:r>
                <a:rPr lang="en-GB" sz="900" dirty="0" smtClean="0">
                  <a:solidFill>
                    <a:srgbClr val="0000CC"/>
                  </a:solidFill>
                  <a:effectLst>
                    <a:outerShdw blurRad="38100" dist="38100" dir="2700000" algn="tl">
                      <a:srgbClr val="000000">
                        <a:alpha val="43137"/>
                      </a:srgbClr>
                    </a:outerShdw>
                  </a:effectLst>
                </a:rPr>
                <a:t>Navy – Component 3 Written Exam Content</a:t>
              </a:r>
            </a:p>
            <a:p>
              <a:r>
                <a:rPr lang="en-GB" sz="900" dirty="0" smtClean="0">
                  <a:solidFill>
                    <a:srgbClr val="666699"/>
                  </a:solidFill>
                  <a:effectLst>
                    <a:outerShdw blurRad="38100" dist="38100" dir="2700000" algn="tl">
                      <a:srgbClr val="000000">
                        <a:alpha val="43137"/>
                      </a:srgbClr>
                    </a:outerShdw>
                  </a:effectLst>
                </a:rPr>
                <a:t>Grey – Techniques / Terminology</a:t>
              </a:r>
            </a:p>
            <a:p>
              <a:r>
                <a:rPr lang="en-GB" sz="900" dirty="0" smtClean="0">
                  <a:solidFill>
                    <a:srgbClr val="FF0000"/>
                  </a:solidFill>
                  <a:effectLst>
                    <a:outerShdw blurRad="38100" dist="38100" dir="2700000" algn="tl">
                      <a:srgbClr val="000000">
                        <a:alpha val="43137"/>
                      </a:srgbClr>
                    </a:outerShdw>
                  </a:effectLst>
                </a:rPr>
                <a:t>Red – Assessed toward final GCSE marks</a:t>
              </a:r>
            </a:p>
          </p:txBody>
        </p:sp>
        <p:pic>
          <p:nvPicPr>
            <p:cNvPr id="381"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370008">
              <a:off x="-655661" y="1471220"/>
              <a:ext cx="492039" cy="4347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5" name="Group 464"/>
          <p:cNvGrpSpPr/>
          <p:nvPr/>
        </p:nvGrpSpPr>
        <p:grpSpPr>
          <a:xfrm>
            <a:off x="6227527" y="11772745"/>
            <a:ext cx="2266525" cy="838722"/>
            <a:chOff x="-2567956" y="587356"/>
            <a:chExt cx="2320810" cy="1016851"/>
          </a:xfrm>
        </p:grpSpPr>
        <p:sp>
          <p:nvSpPr>
            <p:cNvPr id="467" name="Rectangle 466"/>
            <p:cNvSpPr/>
            <p:nvPr/>
          </p:nvSpPr>
          <p:spPr>
            <a:xfrm>
              <a:off x="-2567956" y="587356"/>
              <a:ext cx="2320810" cy="951513"/>
            </a:xfrm>
            <a:prstGeom prst="rect">
              <a:avLst/>
            </a:prstGeom>
            <a:solidFill>
              <a:schemeClr val="bg1">
                <a:lumMod val="85000"/>
              </a:schemeClr>
            </a:solidFill>
            <a:ln w="38100" cap="rnd">
              <a:solidFill>
                <a:srgbClr val="FF0000"/>
              </a:solidFill>
            </a:ln>
          </p:spPr>
          <p:txBody>
            <a:bodyPr wrap="square">
              <a:spAutoFit/>
            </a:bodyPr>
            <a:lstStyle/>
            <a:p>
              <a:r>
                <a:rPr lang="en-GB" sz="900" dirty="0" smtClean="0"/>
                <a:t>Cross-Curricular links with skills, themes and issues in Dance, Music, English, Art, RE, History and PSHE amongst others are a really important part of the journey in Drama.</a:t>
              </a:r>
              <a:endParaRPr lang="en-GB" sz="900" dirty="0" smtClean="0">
                <a:effectLst>
                  <a:outerShdw blurRad="38100" dist="38100" dir="2700000" algn="tl">
                    <a:srgbClr val="000000">
                      <a:alpha val="43137"/>
                    </a:srgbClr>
                  </a:outerShdw>
                </a:effectLst>
              </a:endParaRPr>
            </a:p>
          </p:txBody>
        </p:sp>
        <p:pic>
          <p:nvPicPr>
            <p:cNvPr id="468"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619679">
              <a:off x="-739185" y="1169408"/>
              <a:ext cx="492039" cy="4347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83" name="Group 482"/>
          <p:cNvGrpSpPr/>
          <p:nvPr/>
        </p:nvGrpSpPr>
        <p:grpSpPr>
          <a:xfrm>
            <a:off x="7879838" y="2790401"/>
            <a:ext cx="1214980" cy="1234099"/>
            <a:chOff x="1212628" y="4031237"/>
            <a:chExt cx="1214980" cy="1304869"/>
          </a:xfrm>
        </p:grpSpPr>
        <p:sp>
          <p:nvSpPr>
            <p:cNvPr id="484" name="Oval 483">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5" name="Oval 484">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6" name="TextBox 485">
              <a:extLst>
                <a:ext uri="{FF2B5EF4-FFF2-40B4-BE49-F238E27FC236}">
                  <a16:creationId xmlns:a16="http://schemas.microsoft.com/office/drawing/2014/main" id="{560EBA4B-8AEC-D046-B76B-ED0FD5A6C7DD}"/>
                </a:ext>
              </a:extLst>
            </p:cNvPr>
            <p:cNvSpPr txBox="1"/>
            <p:nvPr/>
          </p:nvSpPr>
          <p:spPr>
            <a:xfrm>
              <a:off x="1234408" y="4511703"/>
              <a:ext cx="1170599" cy="390512"/>
            </a:xfrm>
            <a:prstGeom prst="rect">
              <a:avLst/>
            </a:prstGeom>
            <a:noFill/>
          </p:spPr>
          <p:txBody>
            <a:bodyPr wrap="square" rtlCol="0">
              <a:spAutoFit/>
            </a:bodyPr>
            <a:lstStyle/>
            <a:p>
              <a:pPr algn="ctr"/>
              <a:r>
                <a:rPr lang="en-US" b="1" dirty="0" smtClean="0"/>
                <a:t>YEAR 11</a:t>
              </a:r>
              <a:endParaRPr lang="en-US" b="1" dirty="0"/>
            </a:p>
          </p:txBody>
        </p:sp>
      </p:grpSp>
      <p:cxnSp>
        <p:nvCxnSpPr>
          <p:cNvPr id="272" name="Straight Connector 271">
            <a:extLst>
              <a:ext uri="{FF2B5EF4-FFF2-40B4-BE49-F238E27FC236}">
                <a16:creationId xmlns:a16="http://schemas.microsoft.com/office/drawing/2014/main" id="{F00234DB-30A0-A14D-B827-8C2DCE0238B9}"/>
              </a:ext>
            </a:extLst>
          </p:cNvPr>
          <p:cNvCxnSpPr>
            <a:cxnSpLocks/>
          </p:cNvCxnSpPr>
          <p:nvPr/>
        </p:nvCxnSpPr>
        <p:spPr>
          <a:xfrm flipH="1" flipV="1">
            <a:off x="4149498" y="10756721"/>
            <a:ext cx="551" cy="657658"/>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6" name="Straight Connector 455">
            <a:extLst>
              <a:ext uri="{FF2B5EF4-FFF2-40B4-BE49-F238E27FC236}">
                <a16:creationId xmlns:a16="http://schemas.microsoft.com/office/drawing/2014/main" id="{86EB846A-C08D-8E44-A8A5-1C8D76F96038}"/>
              </a:ext>
            </a:extLst>
          </p:cNvPr>
          <p:cNvCxnSpPr>
            <a:cxnSpLocks/>
          </p:cNvCxnSpPr>
          <p:nvPr/>
        </p:nvCxnSpPr>
        <p:spPr>
          <a:xfrm>
            <a:off x="6286331" y="8613510"/>
            <a:ext cx="4193" cy="816454"/>
          </a:xfrm>
          <a:prstGeom prst="line">
            <a:avLst/>
          </a:prstGeom>
          <a:ln w="571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457" name="Straight Connector 456">
            <a:extLst>
              <a:ext uri="{FF2B5EF4-FFF2-40B4-BE49-F238E27FC236}">
                <a16:creationId xmlns:a16="http://schemas.microsoft.com/office/drawing/2014/main" id="{86EB846A-C08D-8E44-A8A5-1C8D76F96038}"/>
              </a:ext>
            </a:extLst>
          </p:cNvPr>
          <p:cNvCxnSpPr>
            <a:cxnSpLocks/>
          </p:cNvCxnSpPr>
          <p:nvPr/>
        </p:nvCxnSpPr>
        <p:spPr>
          <a:xfrm flipV="1">
            <a:off x="900044" y="10518313"/>
            <a:ext cx="677517" cy="357379"/>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8" name="Straight Connector 457">
            <a:extLst>
              <a:ext uri="{FF2B5EF4-FFF2-40B4-BE49-F238E27FC236}">
                <a16:creationId xmlns:a16="http://schemas.microsoft.com/office/drawing/2014/main" id="{C3FA2F8C-BD2B-EA46-8D5D-0F3383BE1ABC}"/>
              </a:ext>
            </a:extLst>
          </p:cNvPr>
          <p:cNvCxnSpPr>
            <a:cxnSpLocks/>
          </p:cNvCxnSpPr>
          <p:nvPr/>
        </p:nvCxnSpPr>
        <p:spPr>
          <a:xfrm flipH="1" flipV="1">
            <a:off x="6294800" y="8623745"/>
            <a:ext cx="2095" cy="372134"/>
          </a:xfrm>
          <a:prstGeom prst="line">
            <a:avLst/>
          </a:prstGeom>
          <a:ln w="571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C3FA2F8C-BD2B-EA46-8D5D-0F3383BE1ABC}"/>
              </a:ext>
            </a:extLst>
          </p:cNvPr>
          <p:cNvCxnSpPr>
            <a:cxnSpLocks/>
          </p:cNvCxnSpPr>
          <p:nvPr/>
        </p:nvCxnSpPr>
        <p:spPr>
          <a:xfrm flipH="1">
            <a:off x="884285" y="10524506"/>
            <a:ext cx="708968" cy="347741"/>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28" name="Group 127"/>
          <p:cNvGrpSpPr/>
          <p:nvPr/>
        </p:nvGrpSpPr>
        <p:grpSpPr>
          <a:xfrm>
            <a:off x="2441455" y="8374370"/>
            <a:ext cx="1214980" cy="1234099"/>
            <a:chOff x="1212628" y="4031237"/>
            <a:chExt cx="1214980" cy="1304869"/>
          </a:xfrm>
        </p:grpSpPr>
        <p:sp>
          <p:nvSpPr>
            <p:cNvPr id="129" name="Oval 128">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560EBA4B-8AEC-D046-B76B-ED0FD5A6C7DD}"/>
                </a:ext>
              </a:extLst>
            </p:cNvPr>
            <p:cNvSpPr txBox="1"/>
            <p:nvPr/>
          </p:nvSpPr>
          <p:spPr>
            <a:xfrm>
              <a:off x="1234408" y="4511703"/>
              <a:ext cx="1170599" cy="390512"/>
            </a:xfrm>
            <a:prstGeom prst="rect">
              <a:avLst/>
            </a:prstGeom>
            <a:noFill/>
          </p:spPr>
          <p:txBody>
            <a:bodyPr wrap="square" rtlCol="0">
              <a:spAutoFit/>
            </a:bodyPr>
            <a:lstStyle/>
            <a:p>
              <a:pPr algn="ctr"/>
              <a:r>
                <a:rPr lang="en-US" b="1" dirty="0" smtClean="0"/>
                <a:t>YEAR 8</a:t>
              </a:r>
              <a:endParaRPr lang="en-US" b="1" dirty="0"/>
            </a:p>
          </p:txBody>
        </p:sp>
      </p:grpSp>
      <p:sp>
        <p:nvSpPr>
          <p:cNvPr id="135" name="TextBox 134">
            <a:extLst>
              <a:ext uri="{FF2B5EF4-FFF2-40B4-BE49-F238E27FC236}">
                <a16:creationId xmlns:a16="http://schemas.microsoft.com/office/drawing/2014/main" id="{37B165B7-AACB-3A4C-A89C-5FD028A89864}"/>
              </a:ext>
            </a:extLst>
          </p:cNvPr>
          <p:cNvSpPr txBox="1"/>
          <p:nvPr/>
        </p:nvSpPr>
        <p:spPr>
          <a:xfrm>
            <a:off x="4954673" y="10886440"/>
            <a:ext cx="2213250" cy="584775"/>
          </a:xfrm>
          <a:prstGeom prst="rect">
            <a:avLst/>
          </a:prstGeom>
          <a:noFill/>
        </p:spPr>
        <p:txBody>
          <a:bodyPr wrap="square" rtlCol="0">
            <a:spAutoFit/>
          </a:bodyPr>
          <a:lstStyle/>
          <a:p>
            <a:r>
              <a:rPr lang="en-US" sz="3200" b="1" i="1" dirty="0" smtClean="0">
                <a:solidFill>
                  <a:srgbClr val="FF0000"/>
                </a:solidFill>
                <a:effectLst>
                  <a:outerShdw blurRad="38100" dist="38100" dir="2700000" algn="tl">
                    <a:srgbClr val="000000">
                      <a:alpha val="43137"/>
                    </a:srgbClr>
                  </a:outerShdw>
                </a:effectLst>
              </a:rPr>
              <a:t>ROTATION 1</a:t>
            </a:r>
            <a:endParaRPr lang="en-US" sz="3200" b="1" i="1" dirty="0">
              <a:solidFill>
                <a:srgbClr val="FF0000"/>
              </a:solidFill>
              <a:effectLst>
                <a:outerShdw blurRad="38100" dist="38100" dir="2700000" algn="tl">
                  <a:srgbClr val="000000">
                    <a:alpha val="43137"/>
                  </a:srgbClr>
                </a:outerShdw>
              </a:effectLst>
            </a:endParaRPr>
          </a:p>
        </p:txBody>
      </p:sp>
      <p:sp>
        <p:nvSpPr>
          <p:cNvPr id="19" name="Rectangle 18"/>
          <p:cNvSpPr/>
          <p:nvPr/>
        </p:nvSpPr>
        <p:spPr>
          <a:xfrm>
            <a:off x="1637153" y="10892006"/>
            <a:ext cx="2332375" cy="584775"/>
          </a:xfrm>
          <a:prstGeom prst="rect">
            <a:avLst/>
          </a:prstGeom>
        </p:spPr>
        <p:txBody>
          <a:bodyPr wrap="square">
            <a:spAutoFit/>
          </a:bodyPr>
          <a:lstStyle/>
          <a:p>
            <a:r>
              <a:rPr lang="en-US" sz="3200" b="1" i="1" dirty="0">
                <a:solidFill>
                  <a:srgbClr val="FF0000"/>
                </a:solidFill>
                <a:effectLst>
                  <a:outerShdw blurRad="38100" dist="38100" dir="2700000" algn="tl">
                    <a:srgbClr val="000000">
                      <a:alpha val="43137"/>
                    </a:srgbClr>
                  </a:outerShdw>
                </a:effectLst>
              </a:rPr>
              <a:t>ROTATION </a:t>
            </a:r>
            <a:r>
              <a:rPr lang="en-US" sz="3200" b="1" i="1" dirty="0" smtClean="0">
                <a:solidFill>
                  <a:srgbClr val="FF0000"/>
                </a:solidFill>
                <a:effectLst>
                  <a:outerShdw blurRad="38100" dist="38100" dir="2700000" algn="tl">
                    <a:srgbClr val="000000">
                      <a:alpha val="43137"/>
                    </a:srgbClr>
                  </a:outerShdw>
                </a:effectLst>
              </a:rPr>
              <a:t>2</a:t>
            </a:r>
            <a:endParaRPr lang="en-US" sz="3200" b="1" i="1" dirty="0">
              <a:solidFill>
                <a:srgbClr val="FF0000"/>
              </a:solidFill>
              <a:effectLst>
                <a:outerShdw blurRad="38100" dist="38100" dir="2700000" algn="tl">
                  <a:srgbClr val="000000">
                    <a:alpha val="43137"/>
                  </a:srgbClr>
                </a:outerShdw>
              </a:effectLst>
            </a:endParaRPr>
          </a:p>
        </p:txBody>
      </p:sp>
      <p:cxnSp>
        <p:nvCxnSpPr>
          <p:cNvPr id="488" name="Straight Connector 487">
            <a:extLst>
              <a:ext uri="{FF2B5EF4-FFF2-40B4-BE49-F238E27FC236}">
                <a16:creationId xmlns:a16="http://schemas.microsoft.com/office/drawing/2014/main" id="{F00234DB-30A0-A14D-B827-8C2DCE0238B9}"/>
              </a:ext>
            </a:extLst>
          </p:cNvPr>
          <p:cNvCxnSpPr>
            <a:cxnSpLocks/>
          </p:cNvCxnSpPr>
          <p:nvPr/>
        </p:nvCxnSpPr>
        <p:spPr>
          <a:xfrm flipH="1" flipV="1">
            <a:off x="6069246" y="10719461"/>
            <a:ext cx="55206" cy="276142"/>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76045" y="9608469"/>
            <a:ext cx="1860219" cy="1277273"/>
          </a:xfrm>
          <a:prstGeom prst="rect">
            <a:avLst/>
          </a:prstGeom>
          <a:solidFill>
            <a:srgbClr val="FFFF00"/>
          </a:solidFill>
        </p:spPr>
        <p:txBody>
          <a:bodyPr wrap="square" rtlCol="0">
            <a:spAutoFit/>
          </a:bodyPr>
          <a:lstStyle/>
          <a:p>
            <a:r>
              <a:rPr lang="en-GB" sz="1100" b="1" i="1" dirty="0" smtClean="0">
                <a:solidFill>
                  <a:srgbClr val="9900FF"/>
                </a:solidFill>
              </a:rPr>
              <a:t>Page to Stage 1</a:t>
            </a:r>
          </a:p>
          <a:p>
            <a:r>
              <a:rPr lang="en-GB" sz="1100" dirty="0" smtClean="0">
                <a:solidFill>
                  <a:srgbClr val="9900FF"/>
                </a:solidFill>
              </a:rPr>
              <a:t>Exploration of 3 Texts</a:t>
            </a:r>
          </a:p>
          <a:p>
            <a:r>
              <a:rPr lang="en-GB" sz="1100" dirty="0" smtClean="0">
                <a:solidFill>
                  <a:srgbClr val="9900FF"/>
                </a:solidFill>
              </a:rPr>
              <a:t>Characterisation</a:t>
            </a:r>
          </a:p>
          <a:p>
            <a:r>
              <a:rPr lang="en-GB" sz="1100" dirty="0" smtClean="0">
                <a:solidFill>
                  <a:srgbClr val="9900FF"/>
                </a:solidFill>
              </a:rPr>
              <a:t>Vocal Delivery</a:t>
            </a:r>
          </a:p>
          <a:p>
            <a:r>
              <a:rPr lang="en-GB" sz="1100" dirty="0" smtClean="0">
                <a:solidFill>
                  <a:srgbClr val="9900FF"/>
                </a:solidFill>
              </a:rPr>
              <a:t>Physical Character</a:t>
            </a:r>
          </a:p>
          <a:p>
            <a:r>
              <a:rPr lang="en-GB" sz="1100" dirty="0" smtClean="0">
                <a:solidFill>
                  <a:srgbClr val="0000CC"/>
                </a:solidFill>
              </a:rPr>
              <a:t>Staging</a:t>
            </a:r>
          </a:p>
          <a:p>
            <a:r>
              <a:rPr lang="en-GB" sz="1100" dirty="0" smtClean="0"/>
              <a:t>Literacy</a:t>
            </a:r>
            <a:endParaRPr lang="en-GB" sz="1100" dirty="0"/>
          </a:p>
        </p:txBody>
      </p:sp>
      <p:sp>
        <p:nvSpPr>
          <p:cNvPr id="43" name="TextBox 42"/>
          <p:cNvSpPr txBox="1"/>
          <p:nvPr/>
        </p:nvSpPr>
        <p:spPr>
          <a:xfrm rot="18867309">
            <a:off x="402724" y="9162516"/>
            <a:ext cx="2217141" cy="584775"/>
          </a:xfrm>
          <a:prstGeom prst="rect">
            <a:avLst/>
          </a:prstGeom>
          <a:noFill/>
        </p:spPr>
        <p:txBody>
          <a:bodyPr wrap="square" rtlCol="0">
            <a:spAutoFit/>
          </a:bodyPr>
          <a:lstStyle/>
          <a:p>
            <a:r>
              <a:rPr lang="en-GB" sz="3200" b="1" i="1" dirty="0" smtClean="0">
                <a:solidFill>
                  <a:srgbClr val="FF0000"/>
                </a:solidFill>
              </a:rPr>
              <a:t>ROTATION 3</a:t>
            </a:r>
            <a:endParaRPr lang="en-GB" sz="3200" b="1" i="1" dirty="0">
              <a:solidFill>
                <a:srgbClr val="FF0000"/>
              </a:solidFill>
            </a:endParaRPr>
          </a:p>
        </p:txBody>
      </p:sp>
      <p:sp>
        <p:nvSpPr>
          <p:cNvPr id="47" name="TextBox 46"/>
          <p:cNvSpPr txBox="1"/>
          <p:nvPr/>
        </p:nvSpPr>
        <p:spPr>
          <a:xfrm>
            <a:off x="76615" y="7296232"/>
            <a:ext cx="1440929" cy="1446550"/>
          </a:xfrm>
          <a:prstGeom prst="rect">
            <a:avLst/>
          </a:prstGeom>
          <a:solidFill>
            <a:srgbClr val="FFFF00"/>
          </a:solidFill>
        </p:spPr>
        <p:txBody>
          <a:bodyPr wrap="square" rtlCol="0">
            <a:spAutoFit/>
          </a:bodyPr>
          <a:lstStyle/>
          <a:p>
            <a:r>
              <a:rPr lang="en-GB" sz="1100" b="1" i="1" dirty="0" err="1" smtClean="0"/>
              <a:t>Amadora</a:t>
            </a:r>
            <a:endParaRPr lang="en-GB" sz="1100" b="1" i="1" dirty="0" smtClean="0"/>
          </a:p>
          <a:p>
            <a:r>
              <a:rPr lang="en-GB" sz="1100" dirty="0" smtClean="0">
                <a:solidFill>
                  <a:srgbClr val="0000CC"/>
                </a:solidFill>
              </a:rPr>
              <a:t>Naturalism</a:t>
            </a:r>
          </a:p>
          <a:p>
            <a:r>
              <a:rPr lang="en-GB" sz="1100" dirty="0" smtClean="0">
                <a:solidFill>
                  <a:srgbClr val="0000CC"/>
                </a:solidFill>
              </a:rPr>
              <a:t>Historical Drama</a:t>
            </a:r>
          </a:p>
          <a:p>
            <a:r>
              <a:rPr lang="en-GB" sz="1100" dirty="0" smtClean="0">
                <a:solidFill>
                  <a:srgbClr val="0000CC"/>
                </a:solidFill>
              </a:rPr>
              <a:t>Drama Contexts</a:t>
            </a:r>
          </a:p>
          <a:p>
            <a:r>
              <a:rPr lang="en-GB" sz="1100" dirty="0" smtClean="0">
                <a:solidFill>
                  <a:srgbClr val="C00000"/>
                </a:solidFill>
              </a:rPr>
              <a:t>Improvisation</a:t>
            </a:r>
          </a:p>
          <a:p>
            <a:r>
              <a:rPr lang="en-GB" sz="1100" dirty="0" smtClean="0">
                <a:solidFill>
                  <a:srgbClr val="9900FF"/>
                </a:solidFill>
              </a:rPr>
              <a:t>Believable Acting</a:t>
            </a:r>
          </a:p>
          <a:p>
            <a:r>
              <a:rPr lang="en-GB" sz="1100" dirty="0" smtClean="0">
                <a:solidFill>
                  <a:srgbClr val="0000CC"/>
                </a:solidFill>
              </a:rPr>
              <a:t>Staging Types</a:t>
            </a:r>
          </a:p>
          <a:p>
            <a:endParaRPr lang="en-GB" sz="1100" dirty="0"/>
          </a:p>
        </p:txBody>
      </p:sp>
      <p:cxnSp>
        <p:nvCxnSpPr>
          <p:cNvPr id="460" name="Straight Connector 459">
            <a:extLst>
              <a:ext uri="{FF2B5EF4-FFF2-40B4-BE49-F238E27FC236}">
                <a16:creationId xmlns:a16="http://schemas.microsoft.com/office/drawing/2014/main" id="{86EB846A-C08D-8E44-A8A5-1C8D76F96038}"/>
              </a:ext>
            </a:extLst>
          </p:cNvPr>
          <p:cNvCxnSpPr>
            <a:cxnSpLocks/>
          </p:cNvCxnSpPr>
          <p:nvPr/>
        </p:nvCxnSpPr>
        <p:spPr>
          <a:xfrm flipH="1" flipV="1">
            <a:off x="2891624" y="10682352"/>
            <a:ext cx="246210" cy="29308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5" name="Straight Connector 454">
            <a:extLst>
              <a:ext uri="{FF2B5EF4-FFF2-40B4-BE49-F238E27FC236}">
                <a16:creationId xmlns:a16="http://schemas.microsoft.com/office/drawing/2014/main" id="{C3FA2F8C-BD2B-EA46-8D5D-0F3383BE1ABC}"/>
              </a:ext>
            </a:extLst>
          </p:cNvPr>
          <p:cNvCxnSpPr>
            <a:cxnSpLocks/>
          </p:cNvCxnSpPr>
          <p:nvPr/>
        </p:nvCxnSpPr>
        <p:spPr>
          <a:xfrm flipH="1" flipV="1">
            <a:off x="594597" y="8666897"/>
            <a:ext cx="654878" cy="495820"/>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771499" y="8726208"/>
            <a:ext cx="2352574" cy="584775"/>
          </a:xfrm>
          <a:prstGeom prst="rect">
            <a:avLst/>
          </a:prstGeom>
        </p:spPr>
        <p:txBody>
          <a:bodyPr wrap="square">
            <a:spAutoFit/>
          </a:bodyPr>
          <a:lstStyle/>
          <a:p>
            <a:r>
              <a:rPr lang="en-US" sz="3200" b="1" i="1" dirty="0">
                <a:solidFill>
                  <a:srgbClr val="FF0000"/>
                </a:solidFill>
                <a:effectLst>
                  <a:outerShdw blurRad="38100" dist="38100" dir="2700000" algn="tl">
                    <a:srgbClr val="000000">
                      <a:alpha val="43137"/>
                    </a:srgbClr>
                  </a:outerShdw>
                </a:effectLst>
              </a:rPr>
              <a:t>ROTATION 1</a:t>
            </a:r>
          </a:p>
        </p:txBody>
      </p:sp>
      <p:sp>
        <p:nvSpPr>
          <p:cNvPr id="55" name="TextBox 54"/>
          <p:cNvSpPr txBox="1"/>
          <p:nvPr/>
        </p:nvSpPr>
        <p:spPr>
          <a:xfrm>
            <a:off x="3523141" y="7199756"/>
            <a:ext cx="1975971" cy="1446550"/>
          </a:xfrm>
          <a:prstGeom prst="rect">
            <a:avLst/>
          </a:prstGeom>
          <a:solidFill>
            <a:srgbClr val="00B0F0"/>
          </a:solidFill>
        </p:spPr>
        <p:txBody>
          <a:bodyPr wrap="square" rtlCol="0">
            <a:spAutoFit/>
          </a:bodyPr>
          <a:lstStyle/>
          <a:p>
            <a:r>
              <a:rPr lang="en-GB" sz="1100" b="1" i="1" dirty="0" smtClean="0"/>
              <a:t>Mask</a:t>
            </a:r>
          </a:p>
          <a:p>
            <a:r>
              <a:rPr lang="en-GB" sz="1100" dirty="0" smtClean="0">
                <a:solidFill>
                  <a:srgbClr val="9900FF"/>
                </a:solidFill>
              </a:rPr>
              <a:t>Physical Characterisation</a:t>
            </a:r>
          </a:p>
          <a:p>
            <a:r>
              <a:rPr lang="en-GB" sz="1100" dirty="0" smtClean="0">
                <a:solidFill>
                  <a:srgbClr val="800000"/>
                </a:solidFill>
              </a:rPr>
              <a:t>Devising</a:t>
            </a:r>
          </a:p>
          <a:p>
            <a:r>
              <a:rPr lang="en-GB" sz="1100" dirty="0" smtClean="0">
                <a:solidFill>
                  <a:srgbClr val="9900FF"/>
                </a:solidFill>
              </a:rPr>
              <a:t>Acting Style</a:t>
            </a:r>
          </a:p>
          <a:p>
            <a:r>
              <a:rPr lang="en-GB" sz="1100" dirty="0" smtClean="0">
                <a:solidFill>
                  <a:srgbClr val="666699"/>
                </a:solidFill>
              </a:rPr>
              <a:t>Mime</a:t>
            </a:r>
          </a:p>
          <a:p>
            <a:r>
              <a:rPr lang="en-GB" sz="1100" dirty="0" smtClean="0">
                <a:solidFill>
                  <a:srgbClr val="9900FF"/>
                </a:solidFill>
              </a:rPr>
              <a:t>Engaging an Audience</a:t>
            </a:r>
          </a:p>
          <a:p>
            <a:r>
              <a:rPr lang="en-GB" sz="1100" dirty="0" smtClean="0">
                <a:solidFill>
                  <a:srgbClr val="0000CC"/>
                </a:solidFill>
              </a:rPr>
              <a:t>Space – Proxemics</a:t>
            </a:r>
          </a:p>
          <a:p>
            <a:r>
              <a:rPr lang="en-GB" sz="1100" dirty="0" smtClean="0">
                <a:solidFill>
                  <a:srgbClr val="0000CC"/>
                </a:solidFill>
              </a:rPr>
              <a:t>Signs - Semiotics</a:t>
            </a:r>
            <a:endParaRPr lang="en-GB" sz="1100" dirty="0">
              <a:solidFill>
                <a:srgbClr val="0000CC"/>
              </a:solidFill>
            </a:endParaRPr>
          </a:p>
        </p:txBody>
      </p:sp>
      <p:cxnSp>
        <p:nvCxnSpPr>
          <p:cNvPr id="454" name="Straight Connector 453">
            <a:extLst>
              <a:ext uri="{FF2B5EF4-FFF2-40B4-BE49-F238E27FC236}">
                <a16:creationId xmlns:a16="http://schemas.microsoft.com/office/drawing/2014/main" id="{C3FA2F8C-BD2B-EA46-8D5D-0F3383BE1ABC}"/>
              </a:ext>
            </a:extLst>
          </p:cNvPr>
          <p:cNvCxnSpPr>
            <a:cxnSpLocks/>
          </p:cNvCxnSpPr>
          <p:nvPr/>
        </p:nvCxnSpPr>
        <p:spPr>
          <a:xfrm flipV="1">
            <a:off x="5153715" y="8338800"/>
            <a:ext cx="8793" cy="41358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652868" y="7397305"/>
            <a:ext cx="1857463" cy="1107996"/>
          </a:xfrm>
          <a:prstGeom prst="rect">
            <a:avLst/>
          </a:prstGeom>
          <a:solidFill>
            <a:srgbClr val="00B0F0"/>
          </a:solidFill>
        </p:spPr>
        <p:txBody>
          <a:bodyPr wrap="square" rtlCol="0">
            <a:spAutoFit/>
          </a:bodyPr>
          <a:lstStyle/>
          <a:p>
            <a:r>
              <a:rPr lang="en-GB" sz="1100" b="1" i="1" dirty="0" smtClean="0"/>
              <a:t>The Savage</a:t>
            </a:r>
          </a:p>
          <a:p>
            <a:r>
              <a:rPr lang="en-GB" sz="1100" dirty="0" smtClean="0">
                <a:solidFill>
                  <a:srgbClr val="9900FF"/>
                </a:solidFill>
              </a:rPr>
              <a:t>Characterisation</a:t>
            </a:r>
          </a:p>
          <a:p>
            <a:r>
              <a:rPr lang="en-GB" sz="1100" dirty="0" smtClean="0">
                <a:solidFill>
                  <a:srgbClr val="C00000"/>
                </a:solidFill>
              </a:rPr>
              <a:t>Text/Image Stimulus</a:t>
            </a:r>
          </a:p>
          <a:p>
            <a:r>
              <a:rPr lang="en-GB" sz="1100" dirty="0" smtClean="0">
                <a:solidFill>
                  <a:srgbClr val="0000CC"/>
                </a:solidFill>
              </a:rPr>
              <a:t>Dramatic Form</a:t>
            </a:r>
          </a:p>
          <a:p>
            <a:r>
              <a:rPr lang="en-GB" sz="1100" dirty="0" smtClean="0"/>
              <a:t>Literacy</a:t>
            </a:r>
          </a:p>
          <a:p>
            <a:r>
              <a:rPr lang="en-GB" sz="1100" dirty="0" smtClean="0">
                <a:solidFill>
                  <a:srgbClr val="C00000"/>
                </a:solidFill>
              </a:rPr>
              <a:t>Structuring</a:t>
            </a:r>
            <a:endParaRPr lang="en-GB" sz="1100" dirty="0">
              <a:solidFill>
                <a:srgbClr val="C00000"/>
              </a:solidFill>
            </a:endParaRPr>
          </a:p>
        </p:txBody>
      </p:sp>
      <p:sp>
        <p:nvSpPr>
          <p:cNvPr id="63" name="TextBox 62"/>
          <p:cNvSpPr txBox="1"/>
          <p:nvPr/>
        </p:nvSpPr>
        <p:spPr>
          <a:xfrm rot="20139378">
            <a:off x="6587173" y="8489871"/>
            <a:ext cx="2276971" cy="589927"/>
          </a:xfrm>
          <a:prstGeom prst="rect">
            <a:avLst/>
          </a:prstGeom>
          <a:noFill/>
        </p:spPr>
        <p:txBody>
          <a:bodyPr wrap="square" rtlCol="0">
            <a:spAutoFit/>
          </a:bodyPr>
          <a:lstStyle/>
          <a:p>
            <a:r>
              <a:rPr lang="en-US" sz="3200" b="1" i="1" dirty="0">
                <a:solidFill>
                  <a:srgbClr val="FF0000"/>
                </a:solidFill>
                <a:effectLst>
                  <a:outerShdw blurRad="38100" dist="38100" dir="2700000" algn="tl">
                    <a:srgbClr val="000000">
                      <a:alpha val="43137"/>
                    </a:srgbClr>
                  </a:outerShdw>
                </a:effectLst>
              </a:rPr>
              <a:t>ROTATION </a:t>
            </a:r>
            <a:r>
              <a:rPr lang="en-US" sz="3200" b="1" i="1" dirty="0" smtClean="0">
                <a:solidFill>
                  <a:srgbClr val="FF0000"/>
                </a:solidFill>
                <a:effectLst>
                  <a:outerShdw blurRad="38100" dist="38100" dir="2700000" algn="tl">
                    <a:srgbClr val="000000">
                      <a:alpha val="43137"/>
                    </a:srgbClr>
                  </a:outerShdw>
                </a:effectLst>
              </a:rPr>
              <a:t>2</a:t>
            </a:r>
            <a:endParaRPr lang="en-US" sz="3200" b="1" i="1" dirty="0">
              <a:solidFill>
                <a:srgbClr val="FF0000"/>
              </a:solidFill>
              <a:effectLst>
                <a:outerShdw blurRad="38100" dist="38100" dir="2700000" algn="tl">
                  <a:srgbClr val="000000">
                    <a:alpha val="43137"/>
                  </a:srgbClr>
                </a:outerShdw>
              </a:effectLst>
            </a:endParaRPr>
          </a:p>
        </p:txBody>
      </p:sp>
      <p:cxnSp>
        <p:nvCxnSpPr>
          <p:cNvPr id="449" name="Straight Connector 448">
            <a:extLst>
              <a:ext uri="{FF2B5EF4-FFF2-40B4-BE49-F238E27FC236}">
                <a16:creationId xmlns:a16="http://schemas.microsoft.com/office/drawing/2014/main" id="{86EB846A-C08D-8E44-A8A5-1C8D76F96038}"/>
              </a:ext>
            </a:extLst>
          </p:cNvPr>
          <p:cNvCxnSpPr>
            <a:cxnSpLocks/>
          </p:cNvCxnSpPr>
          <p:nvPr/>
        </p:nvCxnSpPr>
        <p:spPr>
          <a:xfrm flipH="1" flipV="1">
            <a:off x="7167923" y="8356082"/>
            <a:ext cx="298104" cy="359217"/>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grpSp>
        <p:nvGrpSpPr>
          <p:cNvPr id="188" name="Group 187"/>
          <p:cNvGrpSpPr/>
          <p:nvPr/>
        </p:nvGrpSpPr>
        <p:grpSpPr>
          <a:xfrm>
            <a:off x="7108657" y="6200047"/>
            <a:ext cx="1214980" cy="1234099"/>
            <a:chOff x="1212628" y="4031237"/>
            <a:chExt cx="1214980" cy="1304869"/>
          </a:xfrm>
        </p:grpSpPr>
        <p:sp>
          <p:nvSpPr>
            <p:cNvPr id="189" name="Oval 188">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TextBox 190">
              <a:extLst>
                <a:ext uri="{FF2B5EF4-FFF2-40B4-BE49-F238E27FC236}">
                  <a16:creationId xmlns:a16="http://schemas.microsoft.com/office/drawing/2014/main" id="{560EBA4B-8AEC-D046-B76B-ED0FD5A6C7DD}"/>
                </a:ext>
              </a:extLst>
            </p:cNvPr>
            <p:cNvSpPr txBox="1"/>
            <p:nvPr/>
          </p:nvSpPr>
          <p:spPr>
            <a:xfrm>
              <a:off x="1234818" y="4522222"/>
              <a:ext cx="1170599" cy="390512"/>
            </a:xfrm>
            <a:prstGeom prst="rect">
              <a:avLst/>
            </a:prstGeom>
            <a:noFill/>
          </p:spPr>
          <p:txBody>
            <a:bodyPr wrap="square" rtlCol="0">
              <a:spAutoFit/>
            </a:bodyPr>
            <a:lstStyle/>
            <a:p>
              <a:pPr algn="ctr"/>
              <a:r>
                <a:rPr lang="en-US" b="1" dirty="0" smtClean="0"/>
                <a:t>YEAR 9</a:t>
              </a:r>
              <a:endParaRPr lang="en-US" b="1" dirty="0"/>
            </a:p>
          </p:txBody>
        </p:sp>
      </p:grpSp>
      <p:grpSp>
        <p:nvGrpSpPr>
          <p:cNvPr id="192" name="Group 191"/>
          <p:cNvGrpSpPr/>
          <p:nvPr/>
        </p:nvGrpSpPr>
        <p:grpSpPr>
          <a:xfrm>
            <a:off x="419296" y="5229488"/>
            <a:ext cx="1214980" cy="1234099"/>
            <a:chOff x="1212628" y="4031238"/>
            <a:chExt cx="1214980" cy="1304869"/>
          </a:xfrm>
        </p:grpSpPr>
        <p:sp>
          <p:nvSpPr>
            <p:cNvPr id="193" name="Oval 192">
              <a:extLst>
                <a:ext uri="{FF2B5EF4-FFF2-40B4-BE49-F238E27FC236}">
                  <a16:creationId xmlns:a16="http://schemas.microsoft.com/office/drawing/2014/main" id="{73B2E537-2E94-164D-A891-794C913A475F}"/>
                </a:ext>
              </a:extLst>
            </p:cNvPr>
            <p:cNvSpPr/>
            <p:nvPr/>
          </p:nvSpPr>
          <p:spPr>
            <a:xfrm>
              <a:off x="1212628" y="4031238"/>
              <a:ext cx="1214980" cy="1304869"/>
            </a:xfrm>
            <a:prstGeom prst="ellipse">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Box 194">
              <a:extLst>
                <a:ext uri="{FF2B5EF4-FFF2-40B4-BE49-F238E27FC236}">
                  <a16:creationId xmlns:a16="http://schemas.microsoft.com/office/drawing/2014/main" id="{560EBA4B-8AEC-D046-B76B-ED0FD5A6C7DD}"/>
                </a:ext>
              </a:extLst>
            </p:cNvPr>
            <p:cNvSpPr txBox="1"/>
            <p:nvPr/>
          </p:nvSpPr>
          <p:spPr>
            <a:xfrm>
              <a:off x="1234408" y="4511703"/>
              <a:ext cx="1170599" cy="390512"/>
            </a:xfrm>
            <a:prstGeom prst="rect">
              <a:avLst/>
            </a:prstGeom>
            <a:noFill/>
          </p:spPr>
          <p:txBody>
            <a:bodyPr wrap="square" rtlCol="0">
              <a:spAutoFit/>
            </a:bodyPr>
            <a:lstStyle/>
            <a:p>
              <a:pPr algn="ctr"/>
              <a:r>
                <a:rPr lang="en-US" b="1" dirty="0" smtClean="0"/>
                <a:t>YEAR 10</a:t>
              </a:r>
              <a:endParaRPr lang="en-US" b="1" dirty="0"/>
            </a:p>
          </p:txBody>
        </p:sp>
      </p:grpSp>
      <p:sp>
        <p:nvSpPr>
          <p:cNvPr id="196" name="Rectangle 195"/>
          <p:cNvSpPr/>
          <p:nvPr/>
        </p:nvSpPr>
        <p:spPr>
          <a:xfrm>
            <a:off x="4642232" y="6516995"/>
            <a:ext cx="2352574" cy="584775"/>
          </a:xfrm>
          <a:prstGeom prst="rect">
            <a:avLst/>
          </a:prstGeom>
        </p:spPr>
        <p:txBody>
          <a:bodyPr wrap="square">
            <a:spAutoFit/>
          </a:bodyPr>
          <a:lstStyle/>
          <a:p>
            <a:r>
              <a:rPr lang="en-US" sz="3200" b="1" i="1" dirty="0">
                <a:solidFill>
                  <a:srgbClr val="FF0000"/>
                </a:solidFill>
                <a:effectLst>
                  <a:outerShdw blurRad="38100" dist="38100" dir="2700000" algn="tl">
                    <a:srgbClr val="000000">
                      <a:alpha val="43137"/>
                    </a:srgbClr>
                  </a:outerShdw>
                </a:effectLst>
              </a:rPr>
              <a:t>ROTATION 1</a:t>
            </a:r>
          </a:p>
        </p:txBody>
      </p:sp>
      <p:cxnSp>
        <p:nvCxnSpPr>
          <p:cNvPr id="197" name="Straight Connector 196">
            <a:extLst>
              <a:ext uri="{FF2B5EF4-FFF2-40B4-BE49-F238E27FC236}">
                <a16:creationId xmlns:a16="http://schemas.microsoft.com/office/drawing/2014/main" id="{C3FA2F8C-BD2B-EA46-8D5D-0F3383BE1ABC}"/>
              </a:ext>
            </a:extLst>
          </p:cNvPr>
          <p:cNvCxnSpPr>
            <a:cxnSpLocks/>
          </p:cNvCxnSpPr>
          <p:nvPr/>
        </p:nvCxnSpPr>
        <p:spPr>
          <a:xfrm flipH="1" flipV="1">
            <a:off x="4388373" y="6382451"/>
            <a:ext cx="2095" cy="372134"/>
          </a:xfrm>
          <a:prstGeom prst="line">
            <a:avLst/>
          </a:prstGeom>
          <a:ln w="57150">
            <a:solidFill>
              <a:srgbClr val="FF0066"/>
            </a:solidFill>
            <a:tailEnd type="ova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86EB846A-C08D-8E44-A8A5-1C8D76F96038}"/>
              </a:ext>
            </a:extLst>
          </p:cNvPr>
          <p:cNvCxnSpPr>
            <a:cxnSpLocks/>
          </p:cNvCxnSpPr>
          <p:nvPr/>
        </p:nvCxnSpPr>
        <p:spPr>
          <a:xfrm>
            <a:off x="4386454" y="6433953"/>
            <a:ext cx="2731" cy="686804"/>
          </a:xfrm>
          <a:prstGeom prst="line">
            <a:avLst/>
          </a:prstGeom>
          <a:ln w="57150">
            <a:solidFill>
              <a:srgbClr val="FF0066"/>
            </a:solidFill>
            <a:tailEnd type="oval"/>
          </a:ln>
        </p:spPr>
        <p:style>
          <a:lnRef idx="1">
            <a:schemeClr val="accent1"/>
          </a:lnRef>
          <a:fillRef idx="0">
            <a:schemeClr val="accent1"/>
          </a:fillRef>
          <a:effectRef idx="0">
            <a:schemeClr val="accent1"/>
          </a:effectRef>
          <a:fontRef idx="minor">
            <a:schemeClr val="tx1"/>
          </a:fontRef>
        </p:style>
      </p:cxnSp>
      <p:sp>
        <p:nvSpPr>
          <p:cNvPr id="200" name="TextBox 199"/>
          <p:cNvSpPr txBox="1"/>
          <p:nvPr/>
        </p:nvSpPr>
        <p:spPr>
          <a:xfrm>
            <a:off x="1838324" y="6523643"/>
            <a:ext cx="2427773" cy="584775"/>
          </a:xfrm>
          <a:prstGeom prst="rect">
            <a:avLst/>
          </a:prstGeom>
          <a:noFill/>
        </p:spPr>
        <p:txBody>
          <a:bodyPr wrap="square" rtlCol="0">
            <a:spAutoFit/>
          </a:bodyPr>
          <a:lstStyle/>
          <a:p>
            <a:r>
              <a:rPr lang="en-US" sz="3200" b="1" i="1" dirty="0">
                <a:solidFill>
                  <a:srgbClr val="FF0000"/>
                </a:solidFill>
                <a:effectLst>
                  <a:outerShdw blurRad="38100" dist="38100" dir="2700000" algn="tl">
                    <a:srgbClr val="000000">
                      <a:alpha val="43137"/>
                    </a:srgbClr>
                  </a:outerShdw>
                </a:effectLst>
              </a:rPr>
              <a:t>ROTATION </a:t>
            </a:r>
            <a:r>
              <a:rPr lang="en-US" sz="3200" b="1" i="1" dirty="0" smtClean="0">
                <a:solidFill>
                  <a:srgbClr val="FF0000"/>
                </a:solidFill>
                <a:effectLst>
                  <a:outerShdw blurRad="38100" dist="38100" dir="2700000" algn="tl">
                    <a:srgbClr val="000000">
                      <a:alpha val="43137"/>
                    </a:srgbClr>
                  </a:outerShdw>
                </a:effectLst>
              </a:rPr>
              <a:t>2</a:t>
            </a:r>
            <a:endParaRPr lang="en-US" sz="3200" b="1" i="1" dirty="0">
              <a:solidFill>
                <a:srgbClr val="FF0000"/>
              </a:solidFill>
              <a:effectLst>
                <a:outerShdw blurRad="38100" dist="38100" dir="2700000" algn="tl">
                  <a:srgbClr val="000000">
                    <a:alpha val="43137"/>
                  </a:srgbClr>
                </a:outerShdw>
              </a:effectLst>
            </a:endParaRPr>
          </a:p>
        </p:txBody>
      </p:sp>
      <p:sp>
        <p:nvSpPr>
          <p:cNvPr id="493" name="TextBox 492"/>
          <p:cNvSpPr txBox="1"/>
          <p:nvPr/>
        </p:nvSpPr>
        <p:spPr>
          <a:xfrm>
            <a:off x="4642232" y="5051544"/>
            <a:ext cx="2010585" cy="1277273"/>
          </a:xfrm>
          <a:prstGeom prst="rect">
            <a:avLst/>
          </a:prstGeom>
          <a:solidFill>
            <a:srgbClr val="FF0066"/>
          </a:solidFill>
        </p:spPr>
        <p:txBody>
          <a:bodyPr wrap="square" rtlCol="0">
            <a:spAutoFit/>
          </a:bodyPr>
          <a:lstStyle/>
          <a:p>
            <a:r>
              <a:rPr lang="en-GB" sz="1100" b="1" i="1" dirty="0" smtClean="0"/>
              <a:t>Dilemmas</a:t>
            </a:r>
          </a:p>
          <a:p>
            <a:r>
              <a:rPr lang="en-GB" sz="1100" dirty="0" smtClean="0">
                <a:solidFill>
                  <a:srgbClr val="C00000"/>
                </a:solidFill>
              </a:rPr>
              <a:t>News Stimulus</a:t>
            </a:r>
          </a:p>
          <a:p>
            <a:r>
              <a:rPr lang="en-GB" sz="1100" dirty="0" smtClean="0">
                <a:solidFill>
                  <a:srgbClr val="C00000"/>
                </a:solidFill>
              </a:rPr>
              <a:t>Devising</a:t>
            </a:r>
          </a:p>
          <a:p>
            <a:r>
              <a:rPr lang="en-GB" sz="1100" dirty="0" smtClean="0">
                <a:solidFill>
                  <a:srgbClr val="C00000"/>
                </a:solidFill>
              </a:rPr>
              <a:t>Structuring</a:t>
            </a:r>
          </a:p>
          <a:p>
            <a:r>
              <a:rPr lang="en-GB" sz="1100" dirty="0" smtClean="0">
                <a:solidFill>
                  <a:srgbClr val="C00000"/>
                </a:solidFill>
              </a:rPr>
              <a:t>Communicating Themes</a:t>
            </a:r>
          </a:p>
          <a:p>
            <a:r>
              <a:rPr lang="en-GB" sz="1100" dirty="0" smtClean="0">
                <a:solidFill>
                  <a:srgbClr val="666699"/>
                </a:solidFill>
              </a:rPr>
              <a:t>Improvisation</a:t>
            </a:r>
          </a:p>
          <a:p>
            <a:r>
              <a:rPr lang="en-GB" sz="1100" dirty="0" smtClean="0">
                <a:solidFill>
                  <a:srgbClr val="666699"/>
                </a:solidFill>
              </a:rPr>
              <a:t>Dramatic Tension</a:t>
            </a:r>
          </a:p>
        </p:txBody>
      </p:sp>
      <p:sp>
        <p:nvSpPr>
          <p:cNvPr id="494" name="TextBox 493"/>
          <p:cNvSpPr txBox="1"/>
          <p:nvPr/>
        </p:nvSpPr>
        <p:spPr>
          <a:xfrm>
            <a:off x="1793591" y="4987403"/>
            <a:ext cx="2092449" cy="1446550"/>
          </a:xfrm>
          <a:prstGeom prst="rect">
            <a:avLst/>
          </a:prstGeom>
          <a:solidFill>
            <a:srgbClr val="FF0066"/>
          </a:solidFill>
        </p:spPr>
        <p:txBody>
          <a:bodyPr wrap="square" rtlCol="0">
            <a:spAutoFit/>
          </a:bodyPr>
          <a:lstStyle/>
          <a:p>
            <a:r>
              <a:rPr lang="en-GB" sz="1100" b="1" i="1" dirty="0" smtClean="0">
                <a:solidFill>
                  <a:srgbClr val="660066"/>
                </a:solidFill>
              </a:rPr>
              <a:t>Page to Stage 2</a:t>
            </a:r>
          </a:p>
          <a:p>
            <a:r>
              <a:rPr lang="en-GB" sz="1100" dirty="0" smtClean="0"/>
              <a:t>Interpreting Text/Script</a:t>
            </a:r>
          </a:p>
          <a:p>
            <a:r>
              <a:rPr lang="en-GB" sz="1100" dirty="0" smtClean="0">
                <a:solidFill>
                  <a:srgbClr val="660066"/>
                </a:solidFill>
              </a:rPr>
              <a:t>Characterisation</a:t>
            </a:r>
          </a:p>
          <a:p>
            <a:r>
              <a:rPr lang="en-GB" sz="1100" dirty="0" smtClean="0">
                <a:solidFill>
                  <a:srgbClr val="660066"/>
                </a:solidFill>
              </a:rPr>
              <a:t>Duologues</a:t>
            </a:r>
          </a:p>
          <a:p>
            <a:r>
              <a:rPr lang="en-GB" sz="1100" dirty="0" smtClean="0">
                <a:solidFill>
                  <a:srgbClr val="660066"/>
                </a:solidFill>
              </a:rPr>
              <a:t>Blocking a Text</a:t>
            </a:r>
          </a:p>
          <a:p>
            <a:r>
              <a:rPr lang="en-GB" sz="1100" dirty="0" smtClean="0">
                <a:solidFill>
                  <a:srgbClr val="0000CC"/>
                </a:solidFill>
              </a:rPr>
              <a:t>Naturalism</a:t>
            </a:r>
          </a:p>
          <a:p>
            <a:r>
              <a:rPr lang="en-GB" sz="1100" dirty="0" smtClean="0">
                <a:solidFill>
                  <a:srgbClr val="0000CC"/>
                </a:solidFill>
              </a:rPr>
              <a:t>Staging</a:t>
            </a:r>
          </a:p>
          <a:p>
            <a:r>
              <a:rPr lang="en-GB" sz="1100" dirty="0" smtClean="0">
                <a:solidFill>
                  <a:srgbClr val="5F5F5F"/>
                </a:solidFill>
              </a:rPr>
              <a:t>Design – Lighting/Costume</a:t>
            </a:r>
            <a:endParaRPr lang="en-GB" sz="1100" dirty="0">
              <a:solidFill>
                <a:srgbClr val="5F5F5F"/>
              </a:solidFill>
            </a:endParaRPr>
          </a:p>
        </p:txBody>
      </p:sp>
      <p:sp>
        <p:nvSpPr>
          <p:cNvPr id="495" name="TextBox 494"/>
          <p:cNvSpPr txBox="1"/>
          <p:nvPr/>
        </p:nvSpPr>
        <p:spPr>
          <a:xfrm>
            <a:off x="139918" y="3119570"/>
            <a:ext cx="1240183" cy="1277273"/>
          </a:xfrm>
          <a:prstGeom prst="rect">
            <a:avLst/>
          </a:prstGeom>
          <a:solidFill>
            <a:srgbClr val="00FF00"/>
          </a:solidFill>
        </p:spPr>
        <p:txBody>
          <a:bodyPr wrap="square" rtlCol="0">
            <a:spAutoFit/>
          </a:bodyPr>
          <a:lstStyle/>
          <a:p>
            <a:r>
              <a:rPr lang="en-GB" sz="1100" b="1" i="1" dirty="0" smtClean="0"/>
              <a:t>Setting the Fuses</a:t>
            </a:r>
          </a:p>
          <a:p>
            <a:r>
              <a:rPr lang="en-GB" sz="1100" dirty="0" smtClean="0"/>
              <a:t>Intro to Course – </a:t>
            </a:r>
            <a:r>
              <a:rPr lang="en-GB" sz="1100" dirty="0" smtClean="0">
                <a:solidFill>
                  <a:srgbClr val="C00000"/>
                </a:solidFill>
              </a:rPr>
              <a:t>Creating Theatre</a:t>
            </a:r>
          </a:p>
          <a:p>
            <a:r>
              <a:rPr lang="en-GB" sz="1100" dirty="0" smtClean="0">
                <a:solidFill>
                  <a:srgbClr val="666699"/>
                </a:solidFill>
              </a:rPr>
              <a:t>Dramatic Tension</a:t>
            </a:r>
          </a:p>
          <a:p>
            <a:r>
              <a:rPr lang="en-GB" sz="1100" dirty="0" smtClean="0">
                <a:solidFill>
                  <a:srgbClr val="C00000"/>
                </a:solidFill>
              </a:rPr>
              <a:t>Devising</a:t>
            </a:r>
          </a:p>
          <a:p>
            <a:r>
              <a:rPr lang="en-GB" sz="1100" dirty="0" smtClean="0">
                <a:solidFill>
                  <a:schemeClr val="bg2">
                    <a:lumMod val="50000"/>
                  </a:schemeClr>
                </a:solidFill>
              </a:rPr>
              <a:t>Design</a:t>
            </a:r>
          </a:p>
          <a:p>
            <a:r>
              <a:rPr lang="en-GB" sz="1100" dirty="0" smtClean="0">
                <a:solidFill>
                  <a:srgbClr val="0000CC"/>
                </a:solidFill>
              </a:rPr>
              <a:t>Staging</a:t>
            </a:r>
            <a:endParaRPr lang="en-GB" sz="1100" dirty="0">
              <a:solidFill>
                <a:srgbClr val="0000CC"/>
              </a:solidFill>
            </a:endParaRPr>
          </a:p>
        </p:txBody>
      </p:sp>
      <p:sp>
        <p:nvSpPr>
          <p:cNvPr id="497" name="TextBox 496"/>
          <p:cNvSpPr txBox="1"/>
          <p:nvPr/>
        </p:nvSpPr>
        <p:spPr>
          <a:xfrm>
            <a:off x="2018818" y="2712162"/>
            <a:ext cx="1879055" cy="1615827"/>
          </a:xfrm>
          <a:prstGeom prst="rect">
            <a:avLst/>
          </a:prstGeom>
          <a:solidFill>
            <a:srgbClr val="00FF00"/>
          </a:solidFill>
        </p:spPr>
        <p:txBody>
          <a:bodyPr wrap="square" rtlCol="0">
            <a:spAutoFit/>
          </a:bodyPr>
          <a:lstStyle/>
          <a:p>
            <a:r>
              <a:rPr lang="en-GB" sz="1100" b="1" i="1" dirty="0" smtClean="0">
                <a:solidFill>
                  <a:srgbClr val="C00000"/>
                </a:solidFill>
              </a:rPr>
              <a:t>Component 1 Devising-Mock</a:t>
            </a:r>
          </a:p>
          <a:p>
            <a:r>
              <a:rPr lang="en-GB" sz="1100" dirty="0" smtClean="0">
                <a:solidFill>
                  <a:srgbClr val="C00000"/>
                </a:solidFill>
              </a:rPr>
              <a:t>Stimulus Response</a:t>
            </a:r>
          </a:p>
          <a:p>
            <a:r>
              <a:rPr lang="en-GB" sz="1100" dirty="0" smtClean="0">
                <a:solidFill>
                  <a:srgbClr val="C00000"/>
                </a:solidFill>
              </a:rPr>
              <a:t>Research &amp; Ideas</a:t>
            </a:r>
          </a:p>
          <a:p>
            <a:r>
              <a:rPr lang="en-GB" sz="1100" dirty="0" smtClean="0">
                <a:solidFill>
                  <a:srgbClr val="C00000"/>
                </a:solidFill>
              </a:rPr>
              <a:t>Creating Theatre</a:t>
            </a:r>
          </a:p>
          <a:p>
            <a:r>
              <a:rPr lang="en-GB" sz="1100" dirty="0" smtClean="0">
                <a:solidFill>
                  <a:srgbClr val="C00000"/>
                </a:solidFill>
              </a:rPr>
              <a:t>Structuring</a:t>
            </a:r>
          </a:p>
          <a:p>
            <a:r>
              <a:rPr lang="en-GB" sz="1100" dirty="0" smtClean="0">
                <a:solidFill>
                  <a:srgbClr val="C00000"/>
                </a:solidFill>
              </a:rPr>
              <a:t>Developing &amp; Refining</a:t>
            </a:r>
          </a:p>
          <a:p>
            <a:r>
              <a:rPr lang="en-GB" sz="1100" dirty="0" smtClean="0">
                <a:solidFill>
                  <a:schemeClr val="bg2">
                    <a:lumMod val="50000"/>
                  </a:schemeClr>
                </a:solidFill>
              </a:rPr>
              <a:t>Design</a:t>
            </a:r>
          </a:p>
          <a:p>
            <a:r>
              <a:rPr lang="en-GB" sz="1100" dirty="0" smtClean="0">
                <a:solidFill>
                  <a:srgbClr val="C00000"/>
                </a:solidFill>
              </a:rPr>
              <a:t>Public Performance</a:t>
            </a:r>
          </a:p>
          <a:p>
            <a:r>
              <a:rPr lang="en-GB" sz="1100" dirty="0" smtClean="0">
                <a:solidFill>
                  <a:srgbClr val="C00000"/>
                </a:solidFill>
              </a:rPr>
              <a:t>Portfolio – Evaluating</a:t>
            </a:r>
          </a:p>
        </p:txBody>
      </p:sp>
      <p:sp>
        <p:nvSpPr>
          <p:cNvPr id="206" name="TextBox 205"/>
          <p:cNvSpPr txBox="1"/>
          <p:nvPr/>
        </p:nvSpPr>
        <p:spPr>
          <a:xfrm>
            <a:off x="4000121" y="2713705"/>
            <a:ext cx="1879055" cy="1615827"/>
          </a:xfrm>
          <a:prstGeom prst="rect">
            <a:avLst/>
          </a:prstGeom>
          <a:solidFill>
            <a:srgbClr val="00FF00"/>
          </a:solidFill>
        </p:spPr>
        <p:txBody>
          <a:bodyPr wrap="square" rtlCol="0">
            <a:spAutoFit/>
          </a:bodyPr>
          <a:lstStyle/>
          <a:p>
            <a:r>
              <a:rPr lang="en-GB" sz="1100" b="1" i="1" dirty="0" smtClean="0">
                <a:solidFill>
                  <a:srgbClr val="0000CC"/>
                </a:solidFill>
              </a:rPr>
              <a:t>Exam Section A – Set Text</a:t>
            </a:r>
          </a:p>
          <a:p>
            <a:r>
              <a:rPr lang="en-GB" sz="1100" b="1" dirty="0" smtClean="0">
                <a:solidFill>
                  <a:srgbClr val="0000CC"/>
                </a:solidFill>
              </a:rPr>
              <a:t>Practical (Page to Stage)</a:t>
            </a:r>
          </a:p>
          <a:p>
            <a:r>
              <a:rPr lang="en-GB" sz="1100" dirty="0" smtClean="0">
                <a:solidFill>
                  <a:srgbClr val="0000CC"/>
                </a:solidFill>
              </a:rPr>
              <a:t>Characters</a:t>
            </a:r>
          </a:p>
          <a:p>
            <a:r>
              <a:rPr lang="en-GB" sz="1100" dirty="0" smtClean="0">
                <a:solidFill>
                  <a:srgbClr val="0000CC"/>
                </a:solidFill>
              </a:rPr>
              <a:t>Staging </a:t>
            </a:r>
            <a:r>
              <a:rPr lang="en-GB" sz="1100" dirty="0" smtClean="0"/>
              <a:t>/ </a:t>
            </a:r>
            <a:r>
              <a:rPr lang="en-GB" sz="1100" dirty="0" smtClean="0">
                <a:solidFill>
                  <a:schemeClr val="bg2">
                    <a:lumMod val="50000"/>
                  </a:schemeClr>
                </a:solidFill>
              </a:rPr>
              <a:t>Design</a:t>
            </a:r>
          </a:p>
          <a:p>
            <a:r>
              <a:rPr lang="en-GB" sz="1100" dirty="0" smtClean="0">
                <a:solidFill>
                  <a:srgbClr val="9900FF"/>
                </a:solidFill>
              </a:rPr>
              <a:t>Performing (link to Comp 2)</a:t>
            </a:r>
          </a:p>
          <a:p>
            <a:r>
              <a:rPr lang="en-GB" sz="1100" b="1" dirty="0" smtClean="0">
                <a:solidFill>
                  <a:srgbClr val="0000CC"/>
                </a:solidFill>
              </a:rPr>
              <a:t>Theory</a:t>
            </a:r>
          </a:p>
          <a:p>
            <a:r>
              <a:rPr lang="en-GB" sz="1100" dirty="0" smtClean="0">
                <a:solidFill>
                  <a:srgbClr val="0000CC"/>
                </a:solidFill>
              </a:rPr>
              <a:t>Exam/Question Structure</a:t>
            </a:r>
          </a:p>
          <a:p>
            <a:r>
              <a:rPr lang="en-GB" sz="1100" dirty="0" smtClean="0">
                <a:solidFill>
                  <a:srgbClr val="0000CC"/>
                </a:solidFill>
              </a:rPr>
              <a:t>Contexts</a:t>
            </a:r>
          </a:p>
          <a:p>
            <a:r>
              <a:rPr lang="en-GB" sz="1100" dirty="0" smtClean="0">
                <a:solidFill>
                  <a:srgbClr val="0000CC"/>
                </a:solidFill>
              </a:rPr>
              <a:t>Mock Questions</a:t>
            </a:r>
          </a:p>
        </p:txBody>
      </p:sp>
      <p:sp>
        <p:nvSpPr>
          <p:cNvPr id="499" name="Right Arrow 498"/>
          <p:cNvSpPr/>
          <p:nvPr/>
        </p:nvSpPr>
        <p:spPr>
          <a:xfrm>
            <a:off x="1380101" y="3628242"/>
            <a:ext cx="638717" cy="305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TextBox 208"/>
          <p:cNvSpPr txBox="1"/>
          <p:nvPr/>
        </p:nvSpPr>
        <p:spPr>
          <a:xfrm>
            <a:off x="7051505" y="5071894"/>
            <a:ext cx="2377187" cy="1107996"/>
          </a:xfrm>
          <a:prstGeom prst="rect">
            <a:avLst/>
          </a:prstGeom>
          <a:solidFill>
            <a:srgbClr val="00FF00"/>
          </a:solidFill>
        </p:spPr>
        <p:txBody>
          <a:bodyPr wrap="square" rtlCol="0">
            <a:spAutoFit/>
          </a:bodyPr>
          <a:lstStyle/>
          <a:p>
            <a:r>
              <a:rPr lang="en-GB" sz="1100" b="1" i="1" dirty="0" smtClean="0">
                <a:solidFill>
                  <a:srgbClr val="0000CC"/>
                </a:solidFill>
              </a:rPr>
              <a:t>Live Theatre Evaluation (</a:t>
            </a:r>
            <a:r>
              <a:rPr lang="en-GB" sz="1100" dirty="0" smtClean="0">
                <a:solidFill>
                  <a:srgbClr val="0000CC"/>
                </a:solidFill>
              </a:rPr>
              <a:t>Prep/Mock)</a:t>
            </a:r>
          </a:p>
          <a:p>
            <a:r>
              <a:rPr lang="en-GB" sz="1100" dirty="0" smtClean="0">
                <a:solidFill>
                  <a:srgbClr val="0000CC"/>
                </a:solidFill>
              </a:rPr>
              <a:t>Watching/Responding to Live Theatre</a:t>
            </a:r>
          </a:p>
          <a:p>
            <a:r>
              <a:rPr lang="en-GB" sz="1100" dirty="0" smtClean="0">
                <a:solidFill>
                  <a:srgbClr val="0000CC"/>
                </a:solidFill>
              </a:rPr>
              <a:t>Exam Questions</a:t>
            </a:r>
          </a:p>
          <a:p>
            <a:r>
              <a:rPr lang="en-GB" sz="1100" dirty="0" smtClean="0">
                <a:solidFill>
                  <a:srgbClr val="0000CC"/>
                </a:solidFill>
              </a:rPr>
              <a:t>Structuring a Response</a:t>
            </a:r>
          </a:p>
          <a:p>
            <a:r>
              <a:rPr lang="en-GB" sz="1100" dirty="0" smtClean="0">
                <a:solidFill>
                  <a:srgbClr val="0000CC"/>
                </a:solidFill>
              </a:rPr>
              <a:t>Evaluation Techniques</a:t>
            </a:r>
          </a:p>
          <a:p>
            <a:r>
              <a:rPr lang="en-GB" sz="1100" dirty="0" smtClean="0">
                <a:solidFill>
                  <a:srgbClr val="0000CC"/>
                </a:solidFill>
              </a:rPr>
              <a:t>Terminology</a:t>
            </a:r>
          </a:p>
        </p:txBody>
      </p:sp>
      <p:sp>
        <p:nvSpPr>
          <p:cNvPr id="210" name="Right Arrow 209"/>
          <p:cNvSpPr/>
          <p:nvPr/>
        </p:nvSpPr>
        <p:spPr>
          <a:xfrm rot="2035855">
            <a:off x="5492354" y="4545125"/>
            <a:ext cx="1688232" cy="305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Right Arrow 211"/>
          <p:cNvSpPr/>
          <p:nvPr/>
        </p:nvSpPr>
        <p:spPr>
          <a:xfrm>
            <a:off x="3751201" y="3437818"/>
            <a:ext cx="289490" cy="2464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TextBox 214"/>
          <p:cNvSpPr txBox="1"/>
          <p:nvPr/>
        </p:nvSpPr>
        <p:spPr>
          <a:xfrm>
            <a:off x="5983468" y="2716035"/>
            <a:ext cx="1879055" cy="1615827"/>
          </a:xfrm>
          <a:prstGeom prst="rect">
            <a:avLst/>
          </a:prstGeom>
          <a:solidFill>
            <a:srgbClr val="00FF00"/>
          </a:solidFill>
        </p:spPr>
        <p:txBody>
          <a:bodyPr wrap="square" rtlCol="0">
            <a:spAutoFit/>
          </a:bodyPr>
          <a:lstStyle/>
          <a:p>
            <a:r>
              <a:rPr lang="en-GB" sz="1100" b="1" i="1" u="sng" dirty="0" smtClean="0">
                <a:solidFill>
                  <a:srgbClr val="800000"/>
                </a:solidFill>
              </a:rPr>
              <a:t>Component 1 </a:t>
            </a:r>
            <a:r>
              <a:rPr lang="en-GB" sz="1100" b="1" i="1" u="sng" dirty="0" smtClean="0">
                <a:solidFill>
                  <a:srgbClr val="C00000"/>
                </a:solidFill>
              </a:rPr>
              <a:t>– Devising </a:t>
            </a:r>
            <a:r>
              <a:rPr lang="en-GB" sz="1100" b="1" i="1" u="sng" dirty="0" smtClean="0">
                <a:solidFill>
                  <a:srgbClr val="FF0000"/>
                </a:solidFill>
              </a:rPr>
              <a:t>30%</a:t>
            </a:r>
          </a:p>
          <a:p>
            <a:r>
              <a:rPr lang="en-GB" sz="1100" dirty="0">
                <a:solidFill>
                  <a:srgbClr val="C00000"/>
                </a:solidFill>
              </a:rPr>
              <a:t>Practical Project in which students as actors and designers devise new 15 minute theatre piece based on an exam board given stimulus</a:t>
            </a:r>
            <a:r>
              <a:rPr lang="en-GB" sz="1100" dirty="0" smtClean="0">
                <a:solidFill>
                  <a:srgbClr val="C00000"/>
                </a:solidFill>
              </a:rPr>
              <a:t>.</a:t>
            </a:r>
          </a:p>
          <a:p>
            <a:r>
              <a:rPr lang="en-GB" sz="1100" dirty="0" smtClean="0">
                <a:solidFill>
                  <a:srgbClr val="C00000"/>
                </a:solidFill>
              </a:rPr>
              <a:t>Pieces Performed as part of </a:t>
            </a:r>
            <a:r>
              <a:rPr lang="en-GB" sz="1100" i="1" dirty="0" smtClean="0">
                <a:solidFill>
                  <a:srgbClr val="C00000"/>
                </a:solidFill>
              </a:rPr>
              <a:t>WBS Drama Festival</a:t>
            </a:r>
          </a:p>
        </p:txBody>
      </p:sp>
      <p:sp>
        <p:nvSpPr>
          <p:cNvPr id="216" name="TextBox 215"/>
          <p:cNvSpPr txBox="1"/>
          <p:nvPr/>
        </p:nvSpPr>
        <p:spPr>
          <a:xfrm>
            <a:off x="8191223" y="1348155"/>
            <a:ext cx="1328683" cy="938719"/>
          </a:xfrm>
          <a:prstGeom prst="rect">
            <a:avLst/>
          </a:prstGeom>
          <a:solidFill>
            <a:srgbClr val="00FF00"/>
          </a:solidFill>
        </p:spPr>
        <p:txBody>
          <a:bodyPr wrap="square" rtlCol="0">
            <a:spAutoFit/>
          </a:bodyPr>
          <a:lstStyle/>
          <a:p>
            <a:r>
              <a:rPr lang="en-GB" sz="1100" b="1" i="1" dirty="0" smtClean="0">
                <a:solidFill>
                  <a:srgbClr val="C00000"/>
                </a:solidFill>
              </a:rPr>
              <a:t>Component 1 – Devising </a:t>
            </a:r>
            <a:r>
              <a:rPr lang="en-GB" sz="1100" b="1" i="1" dirty="0" smtClean="0">
                <a:solidFill>
                  <a:srgbClr val="FF0000"/>
                </a:solidFill>
              </a:rPr>
              <a:t>30%</a:t>
            </a:r>
          </a:p>
          <a:p>
            <a:r>
              <a:rPr lang="en-GB" sz="1100" b="1" i="1" dirty="0">
                <a:solidFill>
                  <a:srgbClr val="FF0000"/>
                </a:solidFill>
              </a:rPr>
              <a:t>c</a:t>
            </a:r>
            <a:r>
              <a:rPr lang="en-GB" sz="1100" b="1" i="1" dirty="0" smtClean="0">
                <a:solidFill>
                  <a:srgbClr val="FF0000"/>
                </a:solidFill>
              </a:rPr>
              <a:t>ontinued.</a:t>
            </a:r>
          </a:p>
          <a:p>
            <a:r>
              <a:rPr lang="en-GB" sz="1100" dirty="0" smtClean="0">
                <a:solidFill>
                  <a:srgbClr val="C00000"/>
                </a:solidFill>
              </a:rPr>
              <a:t>Portfolios Completed</a:t>
            </a:r>
          </a:p>
        </p:txBody>
      </p:sp>
      <p:sp>
        <p:nvSpPr>
          <p:cNvPr id="217" name="Right Arrow 216"/>
          <p:cNvSpPr/>
          <p:nvPr/>
        </p:nvSpPr>
        <p:spPr>
          <a:xfrm rot="15081300">
            <a:off x="7395381" y="4518279"/>
            <a:ext cx="744327" cy="305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Right Arrow 218"/>
          <p:cNvSpPr/>
          <p:nvPr/>
        </p:nvSpPr>
        <p:spPr>
          <a:xfrm rot="18949910">
            <a:off x="7664180" y="2392352"/>
            <a:ext cx="744327" cy="3057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TextBox 222"/>
          <p:cNvSpPr txBox="1"/>
          <p:nvPr/>
        </p:nvSpPr>
        <p:spPr>
          <a:xfrm>
            <a:off x="7250571" y="947407"/>
            <a:ext cx="885920" cy="600164"/>
          </a:xfrm>
          <a:prstGeom prst="rect">
            <a:avLst/>
          </a:prstGeom>
          <a:solidFill>
            <a:srgbClr val="00FF00"/>
          </a:solidFill>
        </p:spPr>
        <p:txBody>
          <a:bodyPr wrap="square" rtlCol="0">
            <a:spAutoFit/>
          </a:bodyPr>
          <a:lstStyle/>
          <a:p>
            <a:r>
              <a:rPr lang="en-GB" sz="1100" b="1" i="1" dirty="0" smtClean="0">
                <a:solidFill>
                  <a:srgbClr val="0000CC"/>
                </a:solidFill>
              </a:rPr>
              <a:t>Exam Prep</a:t>
            </a:r>
          </a:p>
          <a:p>
            <a:r>
              <a:rPr lang="en-GB" sz="1100" dirty="0" smtClean="0">
                <a:solidFill>
                  <a:srgbClr val="0000CC"/>
                </a:solidFill>
              </a:rPr>
              <a:t>Set Text</a:t>
            </a:r>
          </a:p>
          <a:p>
            <a:r>
              <a:rPr lang="en-GB" sz="1100" dirty="0" smtClean="0">
                <a:solidFill>
                  <a:srgbClr val="0000CC"/>
                </a:solidFill>
              </a:rPr>
              <a:t>Live Theatre</a:t>
            </a:r>
          </a:p>
        </p:txBody>
      </p:sp>
      <p:sp>
        <p:nvSpPr>
          <p:cNvPr id="225" name="TextBox 224"/>
          <p:cNvSpPr txBox="1"/>
          <p:nvPr/>
        </p:nvSpPr>
        <p:spPr>
          <a:xfrm>
            <a:off x="5331952" y="752833"/>
            <a:ext cx="1879055" cy="1107996"/>
          </a:xfrm>
          <a:prstGeom prst="rect">
            <a:avLst/>
          </a:prstGeom>
          <a:solidFill>
            <a:srgbClr val="00FF00"/>
          </a:solidFill>
        </p:spPr>
        <p:txBody>
          <a:bodyPr wrap="square" rtlCol="0">
            <a:spAutoFit/>
          </a:bodyPr>
          <a:lstStyle/>
          <a:p>
            <a:r>
              <a:rPr lang="en-GB" sz="1100" b="1" i="1" u="sng" dirty="0" smtClean="0">
                <a:solidFill>
                  <a:srgbClr val="9900FF"/>
                </a:solidFill>
              </a:rPr>
              <a:t>Component 2 </a:t>
            </a:r>
            <a:r>
              <a:rPr lang="en-GB" sz="1100" b="1" i="1" u="sng" dirty="0" smtClean="0">
                <a:solidFill>
                  <a:srgbClr val="FF0000"/>
                </a:solidFill>
              </a:rPr>
              <a:t>– Text in Performance 30%</a:t>
            </a:r>
          </a:p>
          <a:p>
            <a:r>
              <a:rPr lang="en-GB" sz="1100" dirty="0" smtClean="0">
                <a:solidFill>
                  <a:srgbClr val="9900FF"/>
                </a:solidFill>
              </a:rPr>
              <a:t>Perform or </a:t>
            </a:r>
            <a:r>
              <a:rPr lang="en-GB" sz="1100" dirty="0" smtClean="0">
                <a:solidFill>
                  <a:schemeClr val="bg2">
                    <a:lumMod val="50000"/>
                  </a:schemeClr>
                </a:solidFill>
              </a:rPr>
              <a:t>Design</a:t>
            </a:r>
            <a:r>
              <a:rPr lang="en-GB" sz="1100" dirty="0" smtClean="0">
                <a:solidFill>
                  <a:srgbClr val="9900FF"/>
                </a:solidFill>
              </a:rPr>
              <a:t> two extracts of a play for a visiting examiner</a:t>
            </a:r>
          </a:p>
          <a:p>
            <a:endParaRPr lang="en-GB" sz="1100" dirty="0" smtClean="0"/>
          </a:p>
        </p:txBody>
      </p:sp>
      <p:sp>
        <p:nvSpPr>
          <p:cNvPr id="226" name="TextBox 225"/>
          <p:cNvSpPr txBox="1"/>
          <p:nvPr/>
        </p:nvSpPr>
        <p:spPr>
          <a:xfrm>
            <a:off x="4381236" y="941153"/>
            <a:ext cx="885920" cy="769441"/>
          </a:xfrm>
          <a:prstGeom prst="rect">
            <a:avLst/>
          </a:prstGeom>
          <a:solidFill>
            <a:srgbClr val="00FF00"/>
          </a:solidFill>
        </p:spPr>
        <p:txBody>
          <a:bodyPr wrap="square" rtlCol="0">
            <a:spAutoFit/>
          </a:bodyPr>
          <a:lstStyle/>
          <a:p>
            <a:r>
              <a:rPr lang="en-GB" sz="1100" b="1" i="1" dirty="0" smtClean="0">
                <a:solidFill>
                  <a:srgbClr val="0000CC"/>
                </a:solidFill>
              </a:rPr>
              <a:t>Exam Prep</a:t>
            </a:r>
          </a:p>
          <a:p>
            <a:r>
              <a:rPr lang="en-GB" sz="1100" dirty="0" smtClean="0">
                <a:solidFill>
                  <a:srgbClr val="0000CC"/>
                </a:solidFill>
              </a:rPr>
              <a:t>Set Text</a:t>
            </a:r>
          </a:p>
          <a:p>
            <a:r>
              <a:rPr lang="en-GB" sz="1100" dirty="0" smtClean="0">
                <a:solidFill>
                  <a:srgbClr val="0000CC"/>
                </a:solidFill>
              </a:rPr>
              <a:t>Live Theatre</a:t>
            </a:r>
          </a:p>
          <a:p>
            <a:r>
              <a:rPr lang="en-GB" sz="1100" i="1" dirty="0" smtClean="0">
                <a:solidFill>
                  <a:srgbClr val="FF0000"/>
                </a:solidFill>
              </a:rPr>
              <a:t>Mock Exam</a:t>
            </a:r>
          </a:p>
        </p:txBody>
      </p:sp>
      <p:sp>
        <p:nvSpPr>
          <p:cNvPr id="227" name="TextBox 226"/>
          <p:cNvSpPr txBox="1"/>
          <p:nvPr/>
        </p:nvSpPr>
        <p:spPr>
          <a:xfrm>
            <a:off x="2028129" y="782542"/>
            <a:ext cx="2313543" cy="938719"/>
          </a:xfrm>
          <a:prstGeom prst="rect">
            <a:avLst/>
          </a:prstGeom>
          <a:solidFill>
            <a:srgbClr val="00FF00"/>
          </a:solidFill>
        </p:spPr>
        <p:txBody>
          <a:bodyPr wrap="square" rtlCol="0">
            <a:spAutoFit/>
          </a:bodyPr>
          <a:lstStyle/>
          <a:p>
            <a:r>
              <a:rPr lang="en-GB" sz="1100" b="1" i="1" u="sng" dirty="0" smtClean="0">
                <a:solidFill>
                  <a:srgbClr val="0000CC"/>
                </a:solidFill>
              </a:rPr>
              <a:t>Component 3 </a:t>
            </a:r>
            <a:r>
              <a:rPr lang="en-GB" sz="1100" b="1" i="1" u="sng" dirty="0" smtClean="0">
                <a:solidFill>
                  <a:srgbClr val="FF0000"/>
                </a:solidFill>
              </a:rPr>
              <a:t>– Written Exam 40%</a:t>
            </a:r>
            <a:endParaRPr lang="en-GB" sz="1100" u="sng" dirty="0" smtClean="0"/>
          </a:p>
          <a:p>
            <a:r>
              <a:rPr lang="en-GB" sz="1100" b="1" dirty="0" smtClean="0">
                <a:solidFill>
                  <a:srgbClr val="0000CC"/>
                </a:solidFill>
              </a:rPr>
              <a:t>Set Text – 8 Questions</a:t>
            </a:r>
          </a:p>
          <a:p>
            <a:r>
              <a:rPr lang="en-GB" sz="1100" dirty="0" smtClean="0">
                <a:solidFill>
                  <a:srgbClr val="0000CC"/>
                </a:solidFill>
              </a:rPr>
              <a:t>Character / </a:t>
            </a:r>
            <a:r>
              <a:rPr lang="en-GB" sz="1100" dirty="0" smtClean="0">
                <a:solidFill>
                  <a:schemeClr val="bg2">
                    <a:lumMod val="50000"/>
                  </a:schemeClr>
                </a:solidFill>
              </a:rPr>
              <a:t>Design</a:t>
            </a:r>
            <a:r>
              <a:rPr lang="en-GB" sz="1100" dirty="0" smtClean="0">
                <a:solidFill>
                  <a:srgbClr val="0000CC"/>
                </a:solidFill>
              </a:rPr>
              <a:t> / Contexts</a:t>
            </a:r>
          </a:p>
          <a:p>
            <a:r>
              <a:rPr lang="en-GB" sz="1100" b="1" dirty="0" smtClean="0">
                <a:solidFill>
                  <a:srgbClr val="0000CC"/>
                </a:solidFill>
              </a:rPr>
              <a:t>Live Theatre Evaluation – 1 Question</a:t>
            </a:r>
          </a:p>
          <a:p>
            <a:r>
              <a:rPr lang="en-GB" sz="1100" dirty="0" smtClean="0">
                <a:solidFill>
                  <a:srgbClr val="0000CC"/>
                </a:solidFill>
              </a:rPr>
              <a:t>Evaluating Acting / Design </a:t>
            </a:r>
          </a:p>
        </p:txBody>
      </p:sp>
      <p:cxnSp>
        <p:nvCxnSpPr>
          <p:cNvPr id="451" name="Straight Connector 450">
            <a:extLst>
              <a:ext uri="{FF2B5EF4-FFF2-40B4-BE49-F238E27FC236}">
                <a16:creationId xmlns:a16="http://schemas.microsoft.com/office/drawing/2014/main" id="{C3FA2F8C-BD2B-EA46-8D5D-0F3383BE1ABC}"/>
              </a:ext>
            </a:extLst>
          </p:cNvPr>
          <p:cNvCxnSpPr>
            <a:cxnSpLocks/>
          </p:cNvCxnSpPr>
          <p:nvPr/>
        </p:nvCxnSpPr>
        <p:spPr>
          <a:xfrm flipV="1">
            <a:off x="6013437" y="6201974"/>
            <a:ext cx="4133" cy="35785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cxnSp>
        <p:nvCxnSpPr>
          <p:cNvPr id="450" name="Straight Connector 449">
            <a:extLst>
              <a:ext uri="{FF2B5EF4-FFF2-40B4-BE49-F238E27FC236}">
                <a16:creationId xmlns:a16="http://schemas.microsoft.com/office/drawing/2014/main" id="{C3FA2F8C-BD2B-EA46-8D5D-0F3383BE1ABC}"/>
              </a:ext>
            </a:extLst>
          </p:cNvPr>
          <p:cNvCxnSpPr>
            <a:cxnSpLocks/>
          </p:cNvCxnSpPr>
          <p:nvPr/>
        </p:nvCxnSpPr>
        <p:spPr>
          <a:xfrm flipH="1" flipV="1">
            <a:off x="3750036" y="6251325"/>
            <a:ext cx="108146" cy="380914"/>
          </a:xfrm>
          <a:prstGeom prst="line">
            <a:avLst/>
          </a:prstGeom>
          <a:ln w="57150">
            <a:solidFill>
              <a:srgbClr val="FFC000"/>
            </a:solidFill>
            <a:tailEnd type="oval"/>
          </a:ln>
        </p:spPr>
        <p:style>
          <a:lnRef idx="1">
            <a:schemeClr val="accent1"/>
          </a:lnRef>
          <a:fillRef idx="0">
            <a:schemeClr val="accent1"/>
          </a:fillRef>
          <a:effectRef idx="0">
            <a:schemeClr val="accent1"/>
          </a:effectRef>
          <a:fontRef idx="minor">
            <a:schemeClr val="tx1"/>
          </a:fontRef>
        </p:style>
      </p:cxnSp>
      <p:pic>
        <p:nvPicPr>
          <p:cNvPr id="73" name="Picture 72"/>
          <p:cNvPicPr>
            <a:picLocks noChangeAspect="1"/>
          </p:cNvPicPr>
          <p:nvPr/>
        </p:nvPicPr>
        <p:blipFill>
          <a:blip r:embed="rId4"/>
          <a:stretch>
            <a:fillRect/>
          </a:stretch>
        </p:blipFill>
        <p:spPr>
          <a:xfrm>
            <a:off x="7241438" y="159602"/>
            <a:ext cx="1219306" cy="573074"/>
          </a:xfrm>
          <a:prstGeom prst="rect">
            <a:avLst/>
          </a:prstGeom>
        </p:spPr>
      </p:pic>
      <p:pic>
        <p:nvPicPr>
          <p:cNvPr id="247" name="Picture 246" descr="William Brookes School &amp; Sixth Form"/>
          <p:cNvPicPr/>
          <p:nvPr/>
        </p:nvPicPr>
        <p:blipFill rotWithShape="1">
          <a:blip r:embed="rId5">
            <a:extLst>
              <a:ext uri="{28A0092B-C50C-407E-A947-70E740481C1C}">
                <a14:useLocalDpi xmlns:a14="http://schemas.microsoft.com/office/drawing/2010/main" val="0"/>
              </a:ext>
            </a:extLst>
          </a:blip>
          <a:srcRect r="83550" b="2132"/>
          <a:stretch/>
        </p:blipFill>
        <p:spPr bwMode="auto">
          <a:xfrm>
            <a:off x="9207" y="18824"/>
            <a:ext cx="902335" cy="1092200"/>
          </a:xfrm>
          <a:prstGeom prst="rect">
            <a:avLst/>
          </a:prstGeom>
          <a:noFill/>
          <a:ln>
            <a:noFill/>
          </a:ln>
          <a:extLst>
            <a:ext uri="{53640926-AAD7-44D8-BBD7-CCE9431645EC}">
              <a14:shadowObscured xmlns:a14="http://schemas.microsoft.com/office/drawing/2010/main"/>
            </a:ext>
          </a:extLst>
        </p:spPr>
      </p:pic>
      <p:pic>
        <p:nvPicPr>
          <p:cNvPr id="248" name="Picture 247"/>
          <p:cNvPicPr/>
          <p:nvPr/>
        </p:nvPicPr>
        <p:blipFill>
          <a:blip r:embed="rId6"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588681" y="11732243"/>
            <a:ext cx="955868" cy="994321"/>
          </a:xfrm>
          <a:prstGeom prst="rect">
            <a:avLst/>
          </a:prstGeom>
          <a:solidFill>
            <a:srgbClr val="002060"/>
          </a:solidFill>
          <a:effectLst>
            <a:glow rad="50800">
              <a:schemeClr val="bg1">
                <a:alpha val="40000"/>
              </a:schemeClr>
            </a:glow>
            <a:softEdge rad="31750"/>
          </a:effectLst>
        </p:spPr>
      </p:pic>
      <p:pic>
        <p:nvPicPr>
          <p:cNvPr id="250" name="Picture 249"/>
          <p:cNvPicPr/>
          <p:nvPr/>
        </p:nvPicPr>
        <p:blipFill rotWithShape="1">
          <a:blip r:embed="rId7" cstate="print">
            <a:clrChange>
              <a:clrFrom>
                <a:srgbClr val="000000"/>
              </a:clrFrom>
              <a:clrTo>
                <a:srgbClr val="000000">
                  <a:alpha val="0"/>
                </a:srgbClr>
              </a:clrTo>
            </a:clrChange>
            <a:extLst>
              <a:ext uri="{28A0092B-C50C-407E-A947-70E740481C1C}">
                <a14:useLocalDpi xmlns:a14="http://schemas.microsoft.com/office/drawing/2010/main" val="0"/>
              </a:ext>
            </a:extLst>
          </a:blip>
          <a:srcRect l="3150" t="74418" r="79390" b="5263"/>
          <a:stretch/>
        </p:blipFill>
        <p:spPr>
          <a:xfrm>
            <a:off x="97793" y="11789639"/>
            <a:ext cx="1282308" cy="1011961"/>
          </a:xfrm>
          <a:prstGeom prst="rect">
            <a:avLst/>
          </a:prstGeom>
        </p:spPr>
      </p:pic>
      <p:pic>
        <p:nvPicPr>
          <p:cNvPr id="74" name="Picture 73"/>
          <p:cNvPicPr>
            <a:picLocks noChangeAspect="1"/>
          </p:cNvPicPr>
          <p:nvPr/>
        </p:nvPicPr>
        <p:blipFill>
          <a:blip r:embed="rId8"/>
          <a:stretch>
            <a:fillRect/>
          </a:stretch>
        </p:blipFill>
        <p:spPr>
          <a:xfrm>
            <a:off x="8588681" y="42993"/>
            <a:ext cx="955868" cy="963381"/>
          </a:xfrm>
          <a:prstGeom prst="rect">
            <a:avLst/>
          </a:prstGeom>
          <a:effectLst>
            <a:glow rad="63500">
              <a:srgbClr val="002060"/>
            </a:glow>
          </a:effectLst>
        </p:spPr>
      </p:pic>
      <p:sp>
        <p:nvSpPr>
          <p:cNvPr id="157" name="Rectangle 156"/>
          <p:cNvSpPr/>
          <p:nvPr/>
        </p:nvSpPr>
        <p:spPr>
          <a:xfrm>
            <a:off x="67853" y="41198"/>
            <a:ext cx="8420279" cy="769441"/>
          </a:xfrm>
          <a:prstGeom prst="rect">
            <a:avLst/>
          </a:prstGeom>
        </p:spPr>
        <p:txBody>
          <a:bodyPr wrap="square">
            <a:spAutoFit/>
          </a:bodyPr>
          <a:lstStyle/>
          <a:p>
            <a:r>
              <a:rPr lang="en-GB" sz="4400" b="1" i="1" dirty="0" smtClean="0">
                <a:solidFill>
                  <a:srgbClr val="7030A0"/>
                </a:solidFill>
              </a:rPr>
              <a:t>       DRAMA </a:t>
            </a:r>
            <a:r>
              <a:rPr lang="en-GB" sz="4000" b="1" i="1" dirty="0" smtClean="0"/>
              <a:t>LEARNING JOURNEY </a:t>
            </a:r>
            <a:endParaRPr lang="en-GB" sz="4000" b="1" i="1" dirty="0"/>
          </a:p>
        </p:txBody>
      </p:sp>
      <p:grpSp>
        <p:nvGrpSpPr>
          <p:cNvPr id="257" name="Group 256"/>
          <p:cNvGrpSpPr/>
          <p:nvPr/>
        </p:nvGrpSpPr>
        <p:grpSpPr>
          <a:xfrm>
            <a:off x="3880795" y="10875427"/>
            <a:ext cx="554051" cy="613461"/>
            <a:chOff x="1212628" y="4031237"/>
            <a:chExt cx="1214980" cy="1304869"/>
          </a:xfrm>
        </p:grpSpPr>
        <p:sp>
          <p:nvSpPr>
            <p:cNvPr id="258" name="Oval 257">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a:extLst>
                <a:ext uri="{FF2B5EF4-FFF2-40B4-BE49-F238E27FC236}">
                  <a16:creationId xmlns:a16="http://schemas.microsoft.com/office/drawing/2014/main" id="{560EBA4B-8AEC-D046-B76B-ED0FD5A6C7DD}"/>
                </a:ext>
              </a:extLst>
            </p:cNvPr>
            <p:cNvSpPr txBox="1"/>
            <p:nvPr/>
          </p:nvSpPr>
          <p:spPr>
            <a:xfrm>
              <a:off x="1234816" y="4446544"/>
              <a:ext cx="1170600" cy="458263"/>
            </a:xfrm>
            <a:prstGeom prst="rect">
              <a:avLst/>
            </a:prstGeom>
            <a:noFill/>
          </p:spPr>
          <p:txBody>
            <a:bodyPr wrap="square" rtlCol="0">
              <a:spAutoFit/>
            </a:bodyPr>
            <a:lstStyle/>
            <a:p>
              <a:pPr algn="ctr"/>
              <a:r>
                <a:rPr lang="en-US" sz="800" b="1" dirty="0" smtClean="0"/>
                <a:t>STOP</a:t>
              </a:r>
              <a:endParaRPr lang="en-US" sz="800" b="1" dirty="0"/>
            </a:p>
          </p:txBody>
        </p:sp>
      </p:grpSp>
      <p:grpSp>
        <p:nvGrpSpPr>
          <p:cNvPr id="261" name="Group 260"/>
          <p:cNvGrpSpPr/>
          <p:nvPr/>
        </p:nvGrpSpPr>
        <p:grpSpPr>
          <a:xfrm>
            <a:off x="981601" y="10401008"/>
            <a:ext cx="554051" cy="613461"/>
            <a:chOff x="1212628" y="4031237"/>
            <a:chExt cx="1214980" cy="1304869"/>
          </a:xfrm>
        </p:grpSpPr>
        <p:sp>
          <p:nvSpPr>
            <p:cNvPr id="262" name="Oval 261">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TextBox 263">
              <a:extLst>
                <a:ext uri="{FF2B5EF4-FFF2-40B4-BE49-F238E27FC236}">
                  <a16:creationId xmlns:a16="http://schemas.microsoft.com/office/drawing/2014/main" id="{560EBA4B-8AEC-D046-B76B-ED0FD5A6C7DD}"/>
                </a:ext>
              </a:extLst>
            </p:cNvPr>
            <p:cNvSpPr txBox="1"/>
            <p:nvPr/>
          </p:nvSpPr>
          <p:spPr>
            <a:xfrm>
              <a:off x="1234816" y="4446544"/>
              <a:ext cx="1170600" cy="458263"/>
            </a:xfrm>
            <a:prstGeom prst="rect">
              <a:avLst/>
            </a:prstGeom>
            <a:noFill/>
          </p:spPr>
          <p:txBody>
            <a:bodyPr wrap="square" rtlCol="0">
              <a:spAutoFit/>
            </a:bodyPr>
            <a:lstStyle/>
            <a:p>
              <a:pPr algn="ctr"/>
              <a:r>
                <a:rPr lang="en-US" sz="800" b="1" dirty="0" smtClean="0"/>
                <a:t>STOP</a:t>
              </a:r>
              <a:endParaRPr lang="en-US" sz="800" b="1" dirty="0"/>
            </a:p>
          </p:txBody>
        </p:sp>
      </p:grpSp>
      <p:grpSp>
        <p:nvGrpSpPr>
          <p:cNvPr id="265" name="Group 264"/>
          <p:cNvGrpSpPr/>
          <p:nvPr/>
        </p:nvGrpSpPr>
        <p:grpSpPr>
          <a:xfrm>
            <a:off x="6022398" y="8718766"/>
            <a:ext cx="554051" cy="613461"/>
            <a:chOff x="1212628" y="4031237"/>
            <a:chExt cx="1214980" cy="1304869"/>
          </a:xfrm>
        </p:grpSpPr>
        <p:sp>
          <p:nvSpPr>
            <p:cNvPr id="266" name="Oval 265">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266">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TextBox 267">
              <a:extLst>
                <a:ext uri="{FF2B5EF4-FFF2-40B4-BE49-F238E27FC236}">
                  <a16:creationId xmlns:a16="http://schemas.microsoft.com/office/drawing/2014/main" id="{560EBA4B-8AEC-D046-B76B-ED0FD5A6C7DD}"/>
                </a:ext>
              </a:extLst>
            </p:cNvPr>
            <p:cNvSpPr txBox="1"/>
            <p:nvPr/>
          </p:nvSpPr>
          <p:spPr>
            <a:xfrm>
              <a:off x="1234816" y="4446544"/>
              <a:ext cx="1170600" cy="458263"/>
            </a:xfrm>
            <a:prstGeom prst="rect">
              <a:avLst/>
            </a:prstGeom>
            <a:noFill/>
          </p:spPr>
          <p:txBody>
            <a:bodyPr wrap="square" rtlCol="0">
              <a:spAutoFit/>
            </a:bodyPr>
            <a:lstStyle/>
            <a:p>
              <a:pPr algn="ctr"/>
              <a:r>
                <a:rPr lang="en-US" sz="800" b="1" dirty="0" smtClean="0"/>
                <a:t>STOP</a:t>
              </a:r>
              <a:endParaRPr lang="en-US" sz="800" b="1" dirty="0"/>
            </a:p>
          </p:txBody>
        </p:sp>
      </p:grpSp>
      <p:grpSp>
        <p:nvGrpSpPr>
          <p:cNvPr id="271" name="Group 270"/>
          <p:cNvGrpSpPr/>
          <p:nvPr/>
        </p:nvGrpSpPr>
        <p:grpSpPr>
          <a:xfrm>
            <a:off x="4127782" y="6476743"/>
            <a:ext cx="554051" cy="613461"/>
            <a:chOff x="1212628" y="4031237"/>
            <a:chExt cx="1214980" cy="1304869"/>
          </a:xfrm>
        </p:grpSpPr>
        <p:sp>
          <p:nvSpPr>
            <p:cNvPr id="273" name="Oval 272">
              <a:extLst>
                <a:ext uri="{FF2B5EF4-FFF2-40B4-BE49-F238E27FC236}">
                  <a16:creationId xmlns:a16="http://schemas.microsoft.com/office/drawing/2014/main" id="{73B2E537-2E94-164D-A891-794C913A475F}"/>
                </a:ext>
              </a:extLst>
            </p:cNvPr>
            <p:cNvSpPr/>
            <p:nvPr/>
          </p:nvSpPr>
          <p:spPr>
            <a:xfrm>
              <a:off x="1212628" y="4031237"/>
              <a:ext cx="1214980" cy="130486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a:extLst>
                <a:ext uri="{FF2B5EF4-FFF2-40B4-BE49-F238E27FC236}">
                  <a16:creationId xmlns:a16="http://schemas.microsoft.com/office/drawing/2014/main" id="{7F00163B-8BDB-AF44-A463-AD1ACB8794F0}"/>
                </a:ext>
              </a:extLst>
            </p:cNvPr>
            <p:cNvSpPr/>
            <p:nvPr/>
          </p:nvSpPr>
          <p:spPr>
            <a:xfrm>
              <a:off x="1399584" y="4232021"/>
              <a:ext cx="841075" cy="9033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TextBox 274">
              <a:extLst>
                <a:ext uri="{FF2B5EF4-FFF2-40B4-BE49-F238E27FC236}">
                  <a16:creationId xmlns:a16="http://schemas.microsoft.com/office/drawing/2014/main" id="{560EBA4B-8AEC-D046-B76B-ED0FD5A6C7DD}"/>
                </a:ext>
              </a:extLst>
            </p:cNvPr>
            <p:cNvSpPr txBox="1"/>
            <p:nvPr/>
          </p:nvSpPr>
          <p:spPr>
            <a:xfrm>
              <a:off x="1234816" y="4446544"/>
              <a:ext cx="1170600" cy="458263"/>
            </a:xfrm>
            <a:prstGeom prst="rect">
              <a:avLst/>
            </a:prstGeom>
            <a:noFill/>
          </p:spPr>
          <p:txBody>
            <a:bodyPr wrap="square" rtlCol="0">
              <a:spAutoFit/>
            </a:bodyPr>
            <a:lstStyle/>
            <a:p>
              <a:pPr algn="ctr"/>
              <a:r>
                <a:rPr lang="en-US" sz="800" b="1" dirty="0" smtClean="0"/>
                <a:t>STOP</a:t>
              </a:r>
              <a:endParaRPr lang="en-US" sz="800" b="1" dirty="0"/>
            </a:p>
          </p:txBody>
        </p:sp>
      </p:grpSp>
      <p:grpSp>
        <p:nvGrpSpPr>
          <p:cNvPr id="184" name="Group 183"/>
          <p:cNvGrpSpPr/>
          <p:nvPr/>
        </p:nvGrpSpPr>
        <p:grpSpPr>
          <a:xfrm>
            <a:off x="8748426" y="8527681"/>
            <a:ext cx="886616" cy="2562996"/>
            <a:chOff x="-1184189" y="-930574"/>
            <a:chExt cx="1032706" cy="2592924"/>
          </a:xfrm>
        </p:grpSpPr>
        <p:sp>
          <p:nvSpPr>
            <p:cNvPr id="185" name="Rectangle 184"/>
            <p:cNvSpPr/>
            <p:nvPr/>
          </p:nvSpPr>
          <p:spPr>
            <a:xfrm>
              <a:off x="-1184189" y="-672928"/>
              <a:ext cx="937042" cy="2335278"/>
            </a:xfrm>
            <a:prstGeom prst="rect">
              <a:avLst/>
            </a:prstGeom>
            <a:solidFill>
              <a:schemeClr val="bg1">
                <a:lumMod val="85000"/>
              </a:schemeClr>
            </a:solidFill>
            <a:ln w="38100" cap="rnd">
              <a:solidFill>
                <a:srgbClr val="FF0000"/>
              </a:solidFill>
            </a:ln>
          </p:spPr>
          <p:txBody>
            <a:bodyPr wrap="square">
              <a:spAutoFit/>
            </a:bodyPr>
            <a:lstStyle/>
            <a:p>
              <a:r>
                <a:rPr lang="en-GB" sz="900" dirty="0" smtClean="0"/>
                <a:t>Extra-Curricular activities really help build your skills and confidence in Drama through our School shows, performance projects and clubs. Enrich your journey</a:t>
              </a:r>
              <a:r>
                <a:rPr lang="en-GB" sz="900" dirty="0" smtClean="0">
                  <a:effectLst>
                    <a:outerShdw blurRad="38100" dist="38100" dir="2700000" algn="tl">
                      <a:srgbClr val="000000">
                        <a:alpha val="43137"/>
                      </a:srgbClr>
                    </a:outerShdw>
                  </a:effectLst>
                </a:rPr>
                <a:t>.</a:t>
              </a:r>
            </a:p>
          </p:txBody>
        </p:sp>
        <p:pic>
          <p:nvPicPr>
            <p:cNvPr id="186"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619679">
              <a:off x="-581073" y="-930574"/>
              <a:ext cx="429590" cy="379616"/>
            </a:xfrm>
            <a:prstGeom prst="rect">
              <a:avLst/>
            </a:prstGeom>
            <a:noFill/>
            <a:extLst>
              <a:ext uri="{909E8E84-426E-40DD-AFC4-6F175D3DCCD1}">
                <a14:hiddenFill xmlns:a14="http://schemas.microsoft.com/office/drawing/2010/main">
                  <a:solidFill>
                    <a:srgbClr val="FFFFFF"/>
                  </a:solidFill>
                </a14:hiddenFill>
              </a:ext>
            </a:extLst>
          </p:spPr>
        </p:pic>
      </p:grpSp>
      <p:pic>
        <p:nvPicPr>
          <p:cNvPr id="187" name="Picture 186" descr="Theatre Spotlight Play Drama - Stage Light Clip Art, HD Png ..."/>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286872">
            <a:off x="8689423" y="4143803"/>
            <a:ext cx="668655" cy="466725"/>
          </a:xfrm>
          <a:prstGeom prst="rect">
            <a:avLst/>
          </a:prstGeom>
          <a:noFill/>
          <a:ln>
            <a:noFill/>
          </a:ln>
        </p:spPr>
      </p:pic>
      <p:pic>
        <p:nvPicPr>
          <p:cNvPr id="199" name="Picture 198" descr="Our guide to streaming the best theatre at home | Ticketmaster UK"/>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9648" y="4364101"/>
            <a:ext cx="495198" cy="273687"/>
          </a:xfrm>
          <a:prstGeom prst="rect">
            <a:avLst/>
          </a:prstGeom>
          <a:noFill/>
          <a:ln>
            <a:noFill/>
          </a:ln>
        </p:spPr>
      </p:pic>
      <p:pic>
        <p:nvPicPr>
          <p:cNvPr id="201" name="Picture 200" descr="Script Clipart"/>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054816">
            <a:off x="3383678" y="9671539"/>
            <a:ext cx="652735" cy="479973"/>
          </a:xfrm>
          <a:prstGeom prst="rect">
            <a:avLst/>
          </a:prstGeom>
          <a:noFill/>
          <a:ln>
            <a:noFill/>
          </a:ln>
        </p:spPr>
      </p:pic>
      <p:pic>
        <p:nvPicPr>
          <p:cNvPr id="202" name="Picture 201" descr="Script Clipart"/>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054816">
            <a:off x="3249301" y="5709899"/>
            <a:ext cx="652735" cy="479973"/>
          </a:xfrm>
          <a:prstGeom prst="rect">
            <a:avLst/>
          </a:prstGeom>
          <a:noFill/>
          <a:ln>
            <a:noFill/>
          </a:ln>
        </p:spPr>
      </p:pic>
      <p:pic>
        <p:nvPicPr>
          <p:cNvPr id="203" name="Picture 202" descr="Script Clipart"/>
          <p:cNvPicPr/>
          <p:nvPr/>
        </p:nvPicPr>
        <p:blipFill>
          <a:blip r:embed="rId11" cstate="print">
            <a:extLst>
              <a:ext uri="{28A0092B-C50C-407E-A947-70E740481C1C}">
                <a14:useLocalDpi xmlns:a14="http://schemas.microsoft.com/office/drawing/2010/main" val="0"/>
              </a:ext>
            </a:extLst>
          </a:blip>
          <a:srcRect/>
          <a:stretch>
            <a:fillRect/>
          </a:stretch>
        </p:blipFill>
        <p:spPr bwMode="auto">
          <a:xfrm rot="1054816">
            <a:off x="6507588" y="1508878"/>
            <a:ext cx="652735" cy="479973"/>
          </a:xfrm>
          <a:prstGeom prst="rect">
            <a:avLst/>
          </a:prstGeom>
          <a:noFill/>
          <a:ln>
            <a:noFill/>
          </a:ln>
        </p:spPr>
      </p:pic>
      <p:pic>
        <p:nvPicPr>
          <p:cNvPr id="204" name="Picture 203" descr="Theatre Spotlight Play Drama - Stage Light Clip Art, HD Png ..."/>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286872">
            <a:off x="1079352" y="3960646"/>
            <a:ext cx="391472" cy="385170"/>
          </a:xfrm>
          <a:prstGeom prst="rect">
            <a:avLst/>
          </a:prstGeom>
          <a:noFill/>
          <a:ln>
            <a:noFill/>
          </a:ln>
        </p:spPr>
      </p:pic>
      <p:pic>
        <p:nvPicPr>
          <p:cNvPr id="205" name="Picture 204" descr="Theatre Spotlight Play Drama - Stage Light Clip Art, HD Png ..."/>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286872">
            <a:off x="3517747" y="3881911"/>
            <a:ext cx="391472" cy="385170"/>
          </a:xfrm>
          <a:prstGeom prst="rect">
            <a:avLst/>
          </a:prstGeom>
          <a:noFill/>
          <a:ln>
            <a:noFill/>
          </a:ln>
        </p:spPr>
      </p:pic>
      <p:pic>
        <p:nvPicPr>
          <p:cNvPr id="207" name="Picture 206" descr="Our guide to streaming the best theatre at home | Ticketmaster UK"/>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382711">
            <a:off x="3406491" y="4993839"/>
            <a:ext cx="621014" cy="323384"/>
          </a:xfrm>
          <a:prstGeom prst="rect">
            <a:avLst/>
          </a:prstGeom>
          <a:noFill/>
          <a:ln>
            <a:noFill/>
          </a:ln>
        </p:spPr>
      </p:pic>
      <p:pic>
        <p:nvPicPr>
          <p:cNvPr id="208" name="Picture 207" descr="Our guide to streaming the best theatre at home | Ticketmaster UK"/>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20893598">
            <a:off x="1145634" y="8357939"/>
            <a:ext cx="621014" cy="323384"/>
          </a:xfrm>
          <a:prstGeom prst="rect">
            <a:avLst/>
          </a:prstGeom>
          <a:noFill/>
          <a:ln>
            <a:noFill/>
          </a:ln>
        </p:spPr>
      </p:pic>
      <p:pic>
        <p:nvPicPr>
          <p:cNvPr id="214" name="Picture 213" descr="Our guide to streaming the best theatre at home | Ticketmaster UK"/>
          <p:cNvPicPr/>
          <p:nvPr/>
        </p:nvPicPr>
        <p:blipFill>
          <a:blip r:embed="rId14" cstate="print">
            <a:extLst>
              <a:ext uri="{28A0092B-C50C-407E-A947-70E740481C1C}">
                <a14:useLocalDpi xmlns:a14="http://schemas.microsoft.com/office/drawing/2010/main" val="0"/>
              </a:ext>
            </a:extLst>
          </a:blip>
          <a:srcRect/>
          <a:stretch>
            <a:fillRect/>
          </a:stretch>
        </p:blipFill>
        <p:spPr bwMode="auto">
          <a:xfrm rot="223856">
            <a:off x="5377654" y="3160914"/>
            <a:ext cx="551279" cy="249511"/>
          </a:xfrm>
          <a:prstGeom prst="rect">
            <a:avLst/>
          </a:prstGeom>
          <a:noFill/>
          <a:ln>
            <a:noFill/>
          </a:ln>
        </p:spPr>
      </p:pic>
      <p:pic>
        <p:nvPicPr>
          <p:cNvPr id="221" name="Picture 220" descr="Our guide to streaming the best theatre at home | Ticketmaster UK"/>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21220357">
            <a:off x="3409634" y="10357195"/>
            <a:ext cx="621014" cy="323384"/>
          </a:xfrm>
          <a:prstGeom prst="rect">
            <a:avLst/>
          </a:prstGeom>
          <a:noFill/>
          <a:ln>
            <a:noFill/>
          </a:ln>
        </p:spPr>
      </p:pic>
      <p:pic>
        <p:nvPicPr>
          <p:cNvPr id="224" name="Picture 223" descr="Drama Stimuli Packs for Devising Theatre Full Bundle Vol 3. - 10 ..."/>
          <p:cNvPicPr/>
          <p:nvPr/>
        </p:nvPicPr>
        <p:blipFill>
          <a:blip r:embed="rId15" cstate="print">
            <a:extLst>
              <a:ext uri="{28A0092B-C50C-407E-A947-70E740481C1C}">
                <a14:useLocalDpi xmlns:a14="http://schemas.microsoft.com/office/drawing/2010/main" val="0"/>
              </a:ext>
            </a:extLst>
          </a:blip>
          <a:srcRect/>
          <a:stretch>
            <a:fillRect/>
          </a:stretch>
        </p:blipFill>
        <p:spPr bwMode="auto">
          <a:xfrm rot="20613668">
            <a:off x="5629435" y="12532800"/>
            <a:ext cx="551296" cy="320878"/>
          </a:xfrm>
          <a:prstGeom prst="rect">
            <a:avLst/>
          </a:prstGeom>
          <a:noFill/>
          <a:ln>
            <a:noFill/>
          </a:ln>
        </p:spPr>
      </p:pic>
      <p:pic>
        <p:nvPicPr>
          <p:cNvPr id="228" name="Picture 227" descr="Drama Stimuli Packs for Devising Theatre Full Bundle Vol 3. - 10 ..."/>
          <p:cNvPicPr/>
          <p:nvPr/>
        </p:nvPicPr>
        <p:blipFill>
          <a:blip r:embed="rId15" cstate="print">
            <a:extLst>
              <a:ext uri="{28A0092B-C50C-407E-A947-70E740481C1C}">
                <a14:useLocalDpi xmlns:a14="http://schemas.microsoft.com/office/drawing/2010/main" val="0"/>
              </a:ext>
            </a:extLst>
          </a:blip>
          <a:srcRect/>
          <a:stretch>
            <a:fillRect/>
          </a:stretch>
        </p:blipFill>
        <p:spPr bwMode="auto">
          <a:xfrm rot="510610">
            <a:off x="1171788" y="7389732"/>
            <a:ext cx="551296" cy="320878"/>
          </a:xfrm>
          <a:prstGeom prst="rect">
            <a:avLst/>
          </a:prstGeom>
          <a:noFill/>
          <a:ln>
            <a:noFill/>
          </a:ln>
        </p:spPr>
      </p:pic>
      <p:pic>
        <p:nvPicPr>
          <p:cNvPr id="229" name="Picture 228" descr="Drama Stimuli Packs for Devising Theatre Full Bundle Vol 3. - 10 ..."/>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173198" y="7297579"/>
            <a:ext cx="551296" cy="320878"/>
          </a:xfrm>
          <a:prstGeom prst="rect">
            <a:avLst/>
          </a:prstGeom>
          <a:noFill/>
          <a:ln>
            <a:noFill/>
          </a:ln>
        </p:spPr>
      </p:pic>
      <p:pic>
        <p:nvPicPr>
          <p:cNvPr id="230" name="Picture 229" descr="Drama Stimuli Packs for Devising Theatre Full Bundle Vol 3. - 10 ..."/>
          <p:cNvPicPr/>
          <p:nvPr/>
        </p:nvPicPr>
        <p:blipFill>
          <a:blip r:embed="rId15" cstate="print">
            <a:extLst>
              <a:ext uri="{28A0092B-C50C-407E-A947-70E740481C1C}">
                <a14:useLocalDpi xmlns:a14="http://schemas.microsoft.com/office/drawing/2010/main" val="0"/>
              </a:ext>
            </a:extLst>
          </a:blip>
          <a:srcRect/>
          <a:stretch>
            <a:fillRect/>
          </a:stretch>
        </p:blipFill>
        <p:spPr bwMode="auto">
          <a:xfrm rot="510610">
            <a:off x="6066325" y="5085997"/>
            <a:ext cx="551296" cy="320878"/>
          </a:xfrm>
          <a:prstGeom prst="rect">
            <a:avLst/>
          </a:prstGeom>
          <a:noFill/>
          <a:ln>
            <a:noFill/>
          </a:ln>
        </p:spPr>
      </p:pic>
      <p:pic>
        <p:nvPicPr>
          <p:cNvPr id="231" name="Picture 230" descr="Drama Stimuli Packs for Devising Theatre Full Bundle Vol 3. - 10 ..."/>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369468" y="3118516"/>
            <a:ext cx="654032" cy="324199"/>
          </a:xfrm>
          <a:prstGeom prst="rect">
            <a:avLst/>
          </a:prstGeom>
          <a:noFill/>
          <a:ln>
            <a:noFill/>
          </a:ln>
        </p:spPr>
      </p:pic>
      <p:pic>
        <p:nvPicPr>
          <p:cNvPr id="232" name="Picture 231" descr="Drama Stimuli Packs for Devising Theatre Full Bundle Vol 3. - 10 ..."/>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510231" y="3587837"/>
            <a:ext cx="356096" cy="370433"/>
          </a:xfrm>
          <a:prstGeom prst="rect">
            <a:avLst/>
          </a:prstGeom>
          <a:noFill/>
          <a:ln>
            <a:noFill/>
          </a:ln>
        </p:spPr>
      </p:pic>
      <p:pic>
        <p:nvPicPr>
          <p:cNvPr id="233" name="Picture 232" descr="Drama Stimuli Packs for Devising Theatre Full Bundle Vol 3. - 10 ..."/>
          <p:cNvPicPr/>
          <p:nvPr/>
        </p:nvPicPr>
        <p:blipFill>
          <a:blip r:embed="rId18" cstate="print">
            <a:extLst>
              <a:ext uri="{28A0092B-C50C-407E-A947-70E740481C1C}">
                <a14:useLocalDpi xmlns:a14="http://schemas.microsoft.com/office/drawing/2010/main" val="0"/>
              </a:ext>
            </a:extLst>
          </a:blip>
          <a:srcRect/>
          <a:stretch>
            <a:fillRect/>
          </a:stretch>
        </p:blipFill>
        <p:spPr bwMode="auto">
          <a:xfrm rot="510610">
            <a:off x="9047276" y="2118716"/>
            <a:ext cx="487477" cy="288940"/>
          </a:xfrm>
          <a:prstGeom prst="rect">
            <a:avLst/>
          </a:prstGeom>
          <a:noFill/>
          <a:ln>
            <a:noFill/>
          </a:ln>
        </p:spPr>
      </p:pic>
      <p:pic>
        <p:nvPicPr>
          <p:cNvPr id="234" name="Picture 233" descr="Mask Theatre Tragedy Comedy, Dinner Theatre s, face, drama, snout ..."/>
          <p:cNvPicPr/>
          <p:nvPr/>
        </p:nvPicPr>
        <p:blipFill>
          <a:blip r:embed="rId19" cstate="print">
            <a:extLst>
              <a:ext uri="{28A0092B-C50C-407E-A947-70E740481C1C}">
                <a14:useLocalDpi xmlns:a14="http://schemas.microsoft.com/office/drawing/2010/main" val="0"/>
              </a:ext>
            </a:extLst>
          </a:blip>
          <a:srcRect/>
          <a:stretch>
            <a:fillRect/>
          </a:stretch>
        </p:blipFill>
        <p:spPr bwMode="auto">
          <a:xfrm rot="21146490">
            <a:off x="5013327" y="7699247"/>
            <a:ext cx="566420" cy="476250"/>
          </a:xfrm>
          <a:prstGeom prst="rect">
            <a:avLst/>
          </a:prstGeom>
          <a:noFill/>
          <a:ln>
            <a:noFill/>
          </a:ln>
        </p:spPr>
      </p:pic>
      <p:pic>
        <p:nvPicPr>
          <p:cNvPr id="1026" name="Picture 2" descr="Top 7 Behavioral Skills to Develop Within your Employees"/>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502786">
            <a:off x="6030165" y="10225128"/>
            <a:ext cx="529271" cy="22692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Top 7 Behavioral Skills to Develop Within your Employees"/>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791874">
            <a:off x="5662792" y="12033126"/>
            <a:ext cx="529271" cy="22692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Top 7 Behavioral Skills to Develop Within your Employees"/>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21053370">
            <a:off x="7133179" y="7559027"/>
            <a:ext cx="529271" cy="22692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2" descr="Top 7 Behavioral Skills to Develop Within your Employees"/>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21130296">
            <a:off x="6201555" y="5742551"/>
            <a:ext cx="529271" cy="226925"/>
          </a:xfrm>
          <a:prstGeom prst="rect">
            <a:avLst/>
          </a:prstGeom>
          <a:noFill/>
          <a:extLst>
            <a:ext uri="{909E8E84-426E-40DD-AFC4-6F175D3DCCD1}">
              <a14:hiddenFill xmlns:a14="http://schemas.microsoft.com/office/drawing/2010/main">
                <a:solidFill>
                  <a:srgbClr val="FFFFFF"/>
                </a:solidFill>
              </a14:hiddenFill>
            </a:ext>
          </a:extLst>
        </p:spPr>
      </p:pic>
      <p:pic>
        <p:nvPicPr>
          <p:cNvPr id="238" name="Picture 2" descr="Top 7 Behavioral Skills to Develop Within your Employees"/>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502786">
            <a:off x="3388559" y="5432012"/>
            <a:ext cx="529271" cy="226925"/>
          </a:xfrm>
          <a:prstGeom prst="rect">
            <a:avLst/>
          </a:prstGeom>
          <a:noFill/>
          <a:extLst>
            <a:ext uri="{909E8E84-426E-40DD-AFC4-6F175D3DCCD1}">
              <a14:hiddenFill xmlns:a14="http://schemas.microsoft.com/office/drawing/2010/main">
                <a:solidFill>
                  <a:srgbClr val="FFFFFF"/>
                </a:solidFill>
              </a14:hiddenFill>
            </a:ext>
          </a:extLst>
        </p:spPr>
      </p:pic>
      <p:grpSp>
        <p:nvGrpSpPr>
          <p:cNvPr id="240" name="Group 239"/>
          <p:cNvGrpSpPr/>
          <p:nvPr/>
        </p:nvGrpSpPr>
        <p:grpSpPr>
          <a:xfrm>
            <a:off x="6800406" y="9364813"/>
            <a:ext cx="1866141" cy="1200329"/>
            <a:chOff x="-2567956" y="587356"/>
            <a:chExt cx="2587064" cy="1228746"/>
          </a:xfrm>
        </p:grpSpPr>
        <p:sp>
          <p:nvSpPr>
            <p:cNvPr id="241" name="Rectangle 240"/>
            <p:cNvSpPr/>
            <p:nvPr/>
          </p:nvSpPr>
          <p:spPr>
            <a:xfrm>
              <a:off x="-2567956" y="587356"/>
              <a:ext cx="2320810" cy="1228746"/>
            </a:xfrm>
            <a:prstGeom prst="rect">
              <a:avLst/>
            </a:prstGeom>
            <a:solidFill>
              <a:schemeClr val="bg1">
                <a:lumMod val="85000"/>
              </a:schemeClr>
            </a:solidFill>
            <a:ln w="38100" cap="rnd">
              <a:solidFill>
                <a:srgbClr val="FFFF00"/>
              </a:solidFill>
            </a:ln>
          </p:spPr>
          <p:txBody>
            <a:bodyPr wrap="square">
              <a:spAutoFit/>
            </a:bodyPr>
            <a:lstStyle/>
            <a:p>
              <a:r>
                <a:rPr lang="en-GB" sz="900" dirty="0" smtClean="0">
                  <a:effectLst>
                    <a:outerShdw blurRad="38100" dist="38100" dir="2700000" algn="tl">
                      <a:srgbClr val="000000">
                        <a:alpha val="43137"/>
                      </a:srgbClr>
                    </a:outerShdw>
                  </a:effectLst>
                </a:rPr>
                <a:t>Year 7 </a:t>
              </a:r>
            </a:p>
            <a:p>
              <a:r>
                <a:rPr lang="en-GB" sz="900" dirty="0" smtClean="0">
                  <a:effectLst>
                    <a:outerShdw blurRad="38100" dist="38100" dir="2700000" algn="tl">
                      <a:srgbClr val="000000">
                        <a:alpha val="43137"/>
                      </a:srgbClr>
                    </a:outerShdw>
                  </a:effectLst>
                </a:rPr>
                <a:t>We begin to build up all the essential skills, knowledge and techniques to be a successful drama student. </a:t>
              </a:r>
            </a:p>
            <a:p>
              <a:r>
                <a:rPr lang="en-GB" sz="900" dirty="0" smtClean="0">
                  <a:effectLst>
                    <a:outerShdw blurRad="38100" dist="38100" dir="2700000" algn="tl">
                      <a:srgbClr val="000000">
                        <a:alpha val="43137"/>
                      </a:srgbClr>
                    </a:outerShdw>
                  </a:effectLst>
                </a:rPr>
                <a:t>Focus also on Teamwork, Communication, Creativity and Confidence</a:t>
              </a:r>
            </a:p>
          </p:txBody>
        </p:sp>
        <p:pic>
          <p:nvPicPr>
            <p:cNvPr id="242"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619679">
              <a:off x="-472931" y="1372986"/>
              <a:ext cx="492039" cy="4347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4" name="Group 243"/>
          <p:cNvGrpSpPr/>
          <p:nvPr/>
        </p:nvGrpSpPr>
        <p:grpSpPr>
          <a:xfrm>
            <a:off x="2028109" y="7199981"/>
            <a:ext cx="1433353" cy="1200329"/>
            <a:chOff x="-2567956" y="587356"/>
            <a:chExt cx="2564182" cy="1375395"/>
          </a:xfrm>
        </p:grpSpPr>
        <p:sp>
          <p:nvSpPr>
            <p:cNvPr id="245" name="Rectangle 244"/>
            <p:cNvSpPr/>
            <p:nvPr/>
          </p:nvSpPr>
          <p:spPr>
            <a:xfrm>
              <a:off x="-2567956" y="587356"/>
              <a:ext cx="2320810" cy="1375395"/>
            </a:xfrm>
            <a:prstGeom prst="rect">
              <a:avLst/>
            </a:prstGeom>
            <a:solidFill>
              <a:schemeClr val="bg1">
                <a:lumMod val="85000"/>
              </a:schemeClr>
            </a:solidFill>
            <a:ln w="38100" cap="rnd">
              <a:solidFill>
                <a:srgbClr val="00B0F0"/>
              </a:solidFill>
            </a:ln>
          </p:spPr>
          <p:txBody>
            <a:bodyPr wrap="square">
              <a:spAutoFit/>
            </a:bodyPr>
            <a:lstStyle/>
            <a:p>
              <a:r>
                <a:rPr lang="en-GB" sz="900" dirty="0" smtClean="0">
                  <a:effectLst>
                    <a:outerShdw blurRad="38100" dist="38100" dir="2700000" algn="tl">
                      <a:srgbClr val="000000">
                        <a:alpha val="43137"/>
                      </a:srgbClr>
                    </a:outerShdw>
                  </a:effectLst>
                </a:rPr>
                <a:t>Year 8</a:t>
              </a:r>
            </a:p>
            <a:p>
              <a:r>
                <a:rPr lang="en-GB" sz="900" dirty="0" smtClean="0">
                  <a:effectLst>
                    <a:outerShdw blurRad="38100" dist="38100" dir="2700000" algn="tl">
                      <a:srgbClr val="000000">
                        <a:alpha val="43137"/>
                      </a:srgbClr>
                    </a:outerShdw>
                  </a:effectLst>
                </a:rPr>
                <a:t>We build on and incorporate </a:t>
              </a:r>
              <a:r>
                <a:rPr lang="en-GB" sz="900" dirty="0" err="1" smtClean="0">
                  <a:effectLst>
                    <a:outerShdw blurRad="38100" dist="38100" dir="2700000" algn="tl">
                      <a:srgbClr val="000000">
                        <a:alpha val="43137"/>
                      </a:srgbClr>
                    </a:outerShdw>
                  </a:effectLst>
                </a:rPr>
                <a:t>yr</a:t>
              </a:r>
              <a:r>
                <a:rPr lang="en-GB" sz="900" dirty="0" smtClean="0">
                  <a:effectLst>
                    <a:outerShdw blurRad="38100" dist="38100" dir="2700000" algn="tl">
                      <a:srgbClr val="000000">
                        <a:alpha val="43137"/>
                      </a:srgbClr>
                    </a:outerShdw>
                  </a:effectLst>
                </a:rPr>
                <a:t> 7 work while developing more precision in acting technique and how Drama can explore powerful themes.</a:t>
              </a:r>
            </a:p>
          </p:txBody>
        </p:sp>
        <p:pic>
          <p:nvPicPr>
            <p:cNvPr id="246"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619679">
              <a:off x="-619967" y="1283810"/>
              <a:ext cx="616193" cy="54451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9" name="Group 248"/>
          <p:cNvGrpSpPr/>
          <p:nvPr/>
        </p:nvGrpSpPr>
        <p:grpSpPr>
          <a:xfrm>
            <a:off x="8259612" y="6354023"/>
            <a:ext cx="1391064" cy="1117423"/>
            <a:chOff x="-2567956" y="587356"/>
            <a:chExt cx="2488529" cy="1280398"/>
          </a:xfrm>
        </p:grpSpPr>
        <p:sp>
          <p:nvSpPr>
            <p:cNvPr id="251" name="Rectangle 250"/>
            <p:cNvSpPr/>
            <p:nvPr/>
          </p:nvSpPr>
          <p:spPr>
            <a:xfrm>
              <a:off x="-2567956" y="587356"/>
              <a:ext cx="2320809" cy="1057996"/>
            </a:xfrm>
            <a:prstGeom prst="rect">
              <a:avLst/>
            </a:prstGeom>
            <a:solidFill>
              <a:schemeClr val="bg1">
                <a:lumMod val="85000"/>
              </a:schemeClr>
            </a:solidFill>
            <a:ln w="38100" cap="rnd">
              <a:solidFill>
                <a:srgbClr val="FF0066"/>
              </a:solidFill>
            </a:ln>
          </p:spPr>
          <p:txBody>
            <a:bodyPr wrap="square">
              <a:spAutoFit/>
            </a:bodyPr>
            <a:lstStyle/>
            <a:p>
              <a:r>
                <a:rPr lang="en-GB" sz="900" dirty="0" smtClean="0">
                  <a:effectLst>
                    <a:outerShdw blurRad="38100" dist="38100" dir="2700000" algn="tl">
                      <a:srgbClr val="000000">
                        <a:alpha val="43137"/>
                      </a:srgbClr>
                    </a:outerShdw>
                  </a:effectLst>
                </a:rPr>
                <a:t>Year 9</a:t>
              </a:r>
            </a:p>
            <a:p>
              <a:r>
                <a:rPr lang="en-GB" sz="900" dirty="0" smtClean="0">
                  <a:effectLst>
                    <a:outerShdw blurRad="38100" dist="38100" dir="2700000" algn="tl">
                      <a:srgbClr val="000000">
                        <a:alpha val="43137"/>
                      </a:srgbClr>
                    </a:outerShdw>
                  </a:effectLst>
                </a:rPr>
                <a:t>A more specific focus on Devising Drama &amp; Performance of Scripts – Preparing for KS4 and beyond</a:t>
              </a:r>
            </a:p>
          </p:txBody>
        </p:sp>
        <p:pic>
          <p:nvPicPr>
            <p:cNvPr id="269" name="Picture 18" descr="Image result for road signs men at work"/>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8737" l="294" r="97650">
                          <a14:foregroundMark x1="28731" y1="44947" x2="75029" y2="73604"/>
                          <a14:foregroundMark x1="55170" y1="22473" x2="27615" y2="89827"/>
                          <a14:foregroundMark x1="25441" y1="68617" x2="87133" y2="86104"/>
                          <a14:foregroundMark x1="45182" y1="29189" x2="53878" y2="40758"/>
                          <a14:foregroundMark x1="48825" y1="20944" x2="58284" y2="33311"/>
                          <a14:foregroundMark x1="41539" y1="19282" x2="50999" y2="3657"/>
                          <a14:foregroundMark x1="57521" y1="19282" x2="96181" y2="91888"/>
                          <a14:foregroundMark x1="14571" y1="96011" x2="97650" y2="95146"/>
                          <a14:foregroundMark x1="24031" y1="80319" x2="75029" y2="84441"/>
                          <a14:foregroundMark x1="60458" y1="45678" x2="79436" y2="77061"/>
                          <a14:foregroundMark x1="55347" y1="34176" x2="67039" y2="48138"/>
                          <a14:foregroundMark x1="39307" y1="48138" x2="30611" y2="76197"/>
                          <a14:foregroundMark x1="23325" y1="71277" x2="40071" y2="42420"/>
                          <a14:foregroundMark x1="18919" y1="80319" x2="69213" y2="82779"/>
                          <a14:foregroundMark x1="26968" y1="79521" x2="22562" y2="91888"/>
                          <a14:foregroundMark x1="19624" y1="75399" x2="81610" y2="88564"/>
                          <a14:foregroundMark x1="69918" y1="74535" x2="41539" y2="89428"/>
                          <a14:foregroundMark x1="31316" y1="71277" x2="14571" y2="91888"/>
                          <a14:foregroundMark x1="20388" y1="63032" x2="5053" y2="93551"/>
                          <a14:foregroundMark x1="12338" y1="86104" x2="41539" y2="78657"/>
                          <a14:foregroundMark x1="38014" y1="23737" x2="53408" y2="133"/>
                          <a14:foregroundMark x1="54877" y1="27128" x2="43478" y2="79388"/>
                          <a14:foregroundMark x1="43948" y1="40625" x2="34019" y2="91157"/>
                          <a14:foregroundMark x1="8696" y1="82713" x2="294" y2="91755"/>
                          <a14:foregroundMark x1="7697" y1="90625" x2="37485" y2="37234"/>
                          <a14:foregroundMark x1="24618" y1="56316" x2="45476" y2="14162"/>
                          <a14:foregroundMark x1="46945" y1="4056" x2="63807" y2="33311"/>
                          <a14:foregroundMark x1="52409" y1="3524" x2="82197" y2="56915"/>
                          <a14:foregroundMark x1="21093" y1="95080" x2="6698" y2="97340"/>
                          <a14:foregroundMark x1="7109" y1="93617" x2="1175" y2="98737"/>
                          <a14:foregroundMark x1="46298" y1="82779" x2="60458" y2="90093"/>
                          <a14:backgroundMark x1="1586" y1="97407" x2="2761" y2="98737"/>
                        </a14:backgroundRemoval>
                      </a14:imgEffect>
                    </a14:imgLayer>
                  </a14:imgProps>
                </a:ext>
                <a:ext uri="{28A0092B-C50C-407E-A947-70E740481C1C}">
                  <a14:useLocalDpi xmlns:a14="http://schemas.microsoft.com/office/drawing/2010/main" val="0"/>
                </a:ext>
              </a:extLst>
            </a:blip>
            <a:srcRect/>
            <a:stretch>
              <a:fillRect/>
            </a:stretch>
          </p:blipFill>
          <p:spPr bwMode="auto">
            <a:xfrm rot="619679">
              <a:off x="-695620" y="1323244"/>
              <a:ext cx="616193" cy="544510"/>
            </a:xfrm>
            <a:prstGeom prst="rect">
              <a:avLst/>
            </a:prstGeom>
            <a:noFill/>
            <a:extLst>
              <a:ext uri="{909E8E84-426E-40DD-AFC4-6F175D3DCCD1}">
                <a14:hiddenFill xmlns:a14="http://schemas.microsoft.com/office/drawing/2010/main">
                  <a:solidFill>
                    <a:srgbClr val="FFFFFF"/>
                  </a:solidFill>
                </a14:hiddenFill>
              </a:ext>
            </a:extLst>
          </p:spPr>
        </p:pic>
      </p:grpSp>
      <p:sp>
        <p:nvSpPr>
          <p:cNvPr id="280" name="Rectangle 279"/>
          <p:cNvSpPr/>
          <p:nvPr/>
        </p:nvSpPr>
        <p:spPr>
          <a:xfrm>
            <a:off x="32054" y="6299983"/>
            <a:ext cx="937105" cy="877163"/>
          </a:xfrm>
          <a:prstGeom prst="rect">
            <a:avLst/>
          </a:prstGeom>
          <a:solidFill>
            <a:schemeClr val="bg1">
              <a:lumMod val="85000"/>
            </a:schemeClr>
          </a:solidFill>
          <a:ln w="38100" cap="rnd">
            <a:solidFill>
              <a:srgbClr val="00FF00"/>
            </a:solidFill>
          </a:ln>
        </p:spPr>
        <p:txBody>
          <a:bodyPr wrap="square">
            <a:spAutoFit/>
          </a:bodyPr>
          <a:lstStyle/>
          <a:p>
            <a:r>
              <a:rPr lang="en-GB" sz="850" b="1" i="1" dirty="0" smtClean="0">
                <a:effectLst>
                  <a:outerShdw blurRad="38100" dist="38100" dir="2700000" algn="tl">
                    <a:srgbClr val="000000">
                      <a:alpha val="43137"/>
                    </a:srgbClr>
                  </a:outerShdw>
                </a:effectLst>
              </a:rPr>
              <a:t>GCSE Drama</a:t>
            </a:r>
          </a:p>
          <a:p>
            <a:r>
              <a:rPr lang="en-GB" sz="850" dirty="0" smtClean="0">
                <a:effectLst>
                  <a:outerShdw blurRad="38100" dist="38100" dir="2700000" algn="tl">
                    <a:srgbClr val="000000">
                      <a:alpha val="43137"/>
                    </a:srgbClr>
                  </a:outerShdw>
                </a:effectLst>
              </a:rPr>
              <a:t>A fantastic, creative, challenging and enriching choice has been made</a:t>
            </a:r>
          </a:p>
        </p:txBody>
      </p:sp>
      <p:pic>
        <p:nvPicPr>
          <p:cNvPr id="282" name="Picture 281" descr="Flying rocket background | Free Vector"/>
          <p:cNvPicPr/>
          <p:nvPr/>
        </p:nvPicPr>
        <p:blipFill rotWithShape="1">
          <a:blip r:embed="rId21" cstate="print">
            <a:extLst>
              <a:ext uri="{28A0092B-C50C-407E-A947-70E740481C1C}">
                <a14:useLocalDpi xmlns:a14="http://schemas.microsoft.com/office/drawing/2010/main" val="0"/>
              </a:ext>
            </a:extLst>
          </a:blip>
          <a:srcRect l="34426" t="273" r="34699"/>
          <a:stretch/>
        </p:blipFill>
        <p:spPr bwMode="auto">
          <a:xfrm rot="19998887">
            <a:off x="1311377" y="805315"/>
            <a:ext cx="284521" cy="737247"/>
          </a:xfrm>
          <a:prstGeom prst="rect">
            <a:avLst/>
          </a:prstGeom>
          <a:noFill/>
          <a:ln>
            <a:noFill/>
          </a:ln>
          <a:extLst>
            <a:ext uri="{53640926-AAD7-44D8-BBD7-CCE9431645EC}">
              <a14:shadowObscured xmlns:a14="http://schemas.microsoft.com/office/drawing/2010/main"/>
            </a:ext>
          </a:extLst>
        </p:spPr>
      </p:pic>
      <p:pic>
        <p:nvPicPr>
          <p:cNvPr id="283" name="Picture 282" descr="Mask Theatre Tragedy Comedy, Dinner Theatre s, face, drama, snout ..."/>
          <p:cNvPicPr/>
          <p:nvPr/>
        </p:nvPicPr>
        <p:blipFill>
          <a:blip r:embed="rId19" cstate="print">
            <a:extLst>
              <a:ext uri="{28A0092B-C50C-407E-A947-70E740481C1C}">
                <a14:useLocalDpi xmlns:a14="http://schemas.microsoft.com/office/drawing/2010/main" val="0"/>
              </a:ext>
            </a:extLst>
          </a:blip>
          <a:srcRect/>
          <a:stretch>
            <a:fillRect/>
          </a:stretch>
        </p:blipFill>
        <p:spPr bwMode="auto">
          <a:xfrm rot="21146490">
            <a:off x="102380" y="9710624"/>
            <a:ext cx="605192" cy="842163"/>
          </a:xfrm>
          <a:prstGeom prst="rect">
            <a:avLst/>
          </a:prstGeom>
          <a:noFill/>
          <a:ln>
            <a:noFill/>
          </a:ln>
        </p:spPr>
      </p:pic>
      <p:pic>
        <p:nvPicPr>
          <p:cNvPr id="284" name="Picture 283" descr="Our guide to streaming the best theatre at home | Ticketmaster UK"/>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8805982" y="7724663"/>
            <a:ext cx="753978" cy="524785"/>
          </a:xfrm>
          <a:prstGeom prst="rect">
            <a:avLst/>
          </a:prstGeom>
          <a:noFill/>
          <a:ln>
            <a:noFill/>
          </a:ln>
        </p:spPr>
      </p:pic>
    </p:spTree>
    <p:extLst>
      <p:ext uri="{BB962C8B-B14F-4D97-AF65-F5344CB8AC3E}">
        <p14:creationId xmlns:p14="http://schemas.microsoft.com/office/powerpoint/2010/main" val="301726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20010</TotalTime>
  <Words>586</Words>
  <Application>Microsoft Office PowerPoint</Application>
  <PresentationFormat>A3 Paper (297x420 mm)</PresentationFormat>
  <Paragraphs>143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S Sherwood</dc:creator>
  <cp:lastModifiedBy>Meical Henson</cp:lastModifiedBy>
  <cp:revision>116</cp:revision>
  <dcterms:created xsi:type="dcterms:W3CDTF">2019-12-03T13:18:29Z</dcterms:created>
  <dcterms:modified xsi:type="dcterms:W3CDTF">2020-05-22T11:45:58Z</dcterms:modified>
</cp:coreProperties>
</file>