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316" r:id="rId2"/>
    <p:sldId id="257" r:id="rId3"/>
    <p:sldId id="318" r:id="rId4"/>
    <p:sldId id="262" r:id="rId5"/>
    <p:sldId id="301" r:id="rId6"/>
    <p:sldId id="319" r:id="rId7"/>
    <p:sldId id="261" r:id="rId8"/>
    <p:sldId id="317"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5742" autoAdjust="0"/>
  </p:normalViewPr>
  <p:slideViewPr>
    <p:cSldViewPr snapToGrid="0">
      <p:cViewPr varScale="1">
        <p:scale>
          <a:sx n="87" d="100"/>
          <a:sy n="87" d="100"/>
        </p:scale>
        <p:origin x="288" y="78"/>
      </p:cViewPr>
      <p:guideLst>
        <p:guide orient="horz" pos="2160"/>
        <p:guide pos="3840"/>
      </p:guideLst>
    </p:cSldViewPr>
  </p:slideViewPr>
  <p:outlineViewPr>
    <p:cViewPr>
      <p:scale>
        <a:sx n="33" d="100"/>
        <a:sy n="33" d="100"/>
      </p:scale>
      <p:origin x="0" y="-10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9D56991-ABFD-4804-8D09-A9A22E4D9FBC}" type="datetimeFigureOut">
              <a:rPr lang="en-GB" smtClean="0"/>
              <a:t>20/03/2020</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7E606E2-350A-45C4-86B1-37D83C07BDC5}" type="slidenum">
              <a:rPr lang="en-GB" smtClean="0"/>
              <a:t>‹#›</a:t>
            </a:fld>
            <a:endParaRPr lang="en-GB" dirty="0"/>
          </a:p>
        </p:txBody>
      </p:sp>
    </p:spTree>
    <p:extLst>
      <p:ext uri="{BB962C8B-B14F-4D97-AF65-F5344CB8AC3E}">
        <p14:creationId xmlns:p14="http://schemas.microsoft.com/office/powerpoint/2010/main" val="41750552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7186ED9-F646-4A58-8972-130ACCEF72F4}" type="datetimeFigureOut">
              <a:rPr lang="en-GB" smtClean="0"/>
              <a:t>20/03/2020</a:t>
            </a:fld>
            <a:endParaRPr lang="en-GB" dirty="0"/>
          </a:p>
        </p:txBody>
      </p:sp>
      <p:sp>
        <p:nvSpPr>
          <p:cNvPr id="5" name="Footer Placeholder 4"/>
          <p:cNvSpPr>
            <a:spLocks noGrp="1"/>
          </p:cNvSpPr>
          <p:nvPr>
            <p:ph type="ftr" sz="quarter" idx="11"/>
          </p:nvPr>
        </p:nvSpPr>
        <p:spPr>
          <a:xfrm>
            <a:off x="1876424" y="5410201"/>
            <a:ext cx="5124886" cy="365125"/>
          </a:xfrm>
        </p:spPr>
        <p:txBody>
          <a:bodyPr/>
          <a:lstStyle/>
          <a:p>
            <a:endParaRPr lang="en-GB" dirty="0"/>
          </a:p>
        </p:txBody>
      </p:sp>
      <p:sp>
        <p:nvSpPr>
          <p:cNvPr id="6" name="Slide Number Placeholder 5"/>
          <p:cNvSpPr>
            <a:spLocks noGrp="1"/>
          </p:cNvSpPr>
          <p:nvPr>
            <p:ph type="sldNum" sz="quarter" idx="12"/>
          </p:nvPr>
        </p:nvSpPr>
        <p:spPr>
          <a:xfrm>
            <a:off x="9896911" y="5410199"/>
            <a:ext cx="771089" cy="365125"/>
          </a:xfrm>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159677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176868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1567144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05431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3250242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2429208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1502797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859408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242518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62447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204693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351626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27984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429193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54746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326397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186ED9-F646-4A58-8972-130ACCEF72F4}" type="datetimeFigureOut">
              <a:rPr lang="en-GB" smtClean="0"/>
              <a:t>20/03/2020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71E465-BE15-47E3-BA5C-C8C7EA8E903B}" type="slidenum">
              <a:rPr lang="en-GB" smtClean="0"/>
              <a:t>‹#›</a:t>
            </a:fld>
            <a:endParaRPr lang="en-GB" dirty="0"/>
          </a:p>
        </p:txBody>
      </p:sp>
    </p:spTree>
    <p:extLst>
      <p:ext uri="{BB962C8B-B14F-4D97-AF65-F5344CB8AC3E}">
        <p14:creationId xmlns:p14="http://schemas.microsoft.com/office/powerpoint/2010/main" val="3593970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186ED9-F646-4A58-8972-130ACCEF72F4}" type="datetimeFigureOut">
              <a:rPr lang="en-GB" smtClean="0"/>
              <a:t>20/03/2020</a:t>
            </a:fld>
            <a:endParaRPr lang="en-GB"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771E465-BE15-47E3-BA5C-C8C7EA8E903B}" type="slidenum">
              <a:rPr lang="en-GB" smtClean="0"/>
              <a:t>‹#›</a:t>
            </a:fld>
            <a:endParaRPr lang="en-GB" dirty="0"/>
          </a:p>
        </p:txBody>
      </p:sp>
    </p:spTree>
    <p:extLst>
      <p:ext uri="{BB962C8B-B14F-4D97-AF65-F5344CB8AC3E}">
        <p14:creationId xmlns:p14="http://schemas.microsoft.com/office/powerpoint/2010/main" val="42190966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arenting.team@shropshire.gov.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shropshire@autismwestmidlands.org.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meo.com/318731977/a9f32c87de" TargetMode="External"/><Relationship Id="rId2" Type="http://schemas.openxmlformats.org/officeDocument/2006/relationships/hyperlink" Target="http://www.kooth.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ngminds.org.uk/starting-a-conversation-with-your-child/starting-the-convers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nd.org.uk/information-support/coronavirus-and-your-wellbeing/" TargetMode="External"/><Relationship Id="rId2" Type="http://schemas.openxmlformats.org/officeDocument/2006/relationships/hyperlink" Target="https://youngminds.org.uk/blog/what-to-do-if-you-re-anxious-about-coronaviru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nfo@williambrooke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1365" y="1839194"/>
            <a:ext cx="9144000" cy="1393980"/>
          </a:xfrm>
        </p:spPr>
        <p:txBody>
          <a:bodyPr>
            <a:normAutofit/>
          </a:bodyPr>
          <a:lstStyle/>
          <a:p>
            <a:r>
              <a:rPr lang="en-GB" dirty="0"/>
              <a:t>William Brookes </a:t>
            </a:r>
            <a:r>
              <a:rPr lang="en-GB" dirty="0" smtClean="0"/>
              <a:t>School</a:t>
            </a:r>
            <a:endParaRPr lang="en-GB" dirty="0"/>
          </a:p>
        </p:txBody>
      </p:sp>
      <p:sp>
        <p:nvSpPr>
          <p:cNvPr id="3" name="Subtitle 2"/>
          <p:cNvSpPr>
            <a:spLocks noGrp="1"/>
          </p:cNvSpPr>
          <p:nvPr>
            <p:ph type="subTitle" idx="1"/>
          </p:nvPr>
        </p:nvSpPr>
        <p:spPr>
          <a:xfrm>
            <a:off x="2251365" y="3369698"/>
            <a:ext cx="9144000" cy="1836151"/>
          </a:xfrm>
        </p:spPr>
        <p:txBody>
          <a:bodyPr>
            <a:normAutofit/>
          </a:bodyPr>
          <a:lstStyle/>
          <a:p>
            <a:pPr>
              <a:lnSpc>
                <a:spcPct val="70000"/>
              </a:lnSpc>
            </a:pPr>
            <a:r>
              <a:rPr lang="en-GB" sz="3200" b="1" i="1" dirty="0" smtClean="0"/>
              <a:t>Helpful information</a:t>
            </a:r>
          </a:p>
          <a:p>
            <a:pPr>
              <a:lnSpc>
                <a:spcPct val="70000"/>
              </a:lnSpc>
            </a:pPr>
            <a:endParaRPr lang="en-GB" sz="3200" b="1" i="1" dirty="0"/>
          </a:p>
          <a:p>
            <a:pPr>
              <a:lnSpc>
                <a:spcPct val="70000"/>
              </a:lnSpc>
            </a:pPr>
            <a:endParaRPr lang="en-GB" sz="3200" b="1" i="1" dirty="0" smtClean="0"/>
          </a:p>
        </p:txBody>
      </p:sp>
    </p:spTree>
    <p:extLst>
      <p:ext uri="{BB962C8B-B14F-4D97-AF65-F5344CB8AC3E}">
        <p14:creationId xmlns:p14="http://schemas.microsoft.com/office/powerpoint/2010/main" val="305607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716590" cy="1325563"/>
          </a:xfrm>
        </p:spPr>
        <p:txBody>
          <a:bodyPr>
            <a:normAutofit/>
          </a:bodyPr>
          <a:lstStyle/>
          <a:p>
            <a:r>
              <a:rPr lang="en-GB" b="1" dirty="0" smtClean="0"/>
              <a:t>Parenting Team – Shropshire Council</a:t>
            </a:r>
            <a:endParaRPr lang="en-GB" b="1" dirty="0"/>
          </a:p>
        </p:txBody>
      </p:sp>
      <p:sp>
        <p:nvSpPr>
          <p:cNvPr id="8" name="Content Placeholder 7"/>
          <p:cNvSpPr>
            <a:spLocks noGrp="1"/>
          </p:cNvSpPr>
          <p:nvPr>
            <p:ph idx="1"/>
          </p:nvPr>
        </p:nvSpPr>
        <p:spPr>
          <a:xfrm>
            <a:off x="838199" y="1576251"/>
            <a:ext cx="9716590" cy="4232367"/>
          </a:xfrm>
        </p:spPr>
        <p:txBody>
          <a:bodyPr>
            <a:noAutofit/>
          </a:bodyPr>
          <a:lstStyle/>
          <a:p>
            <a:r>
              <a:rPr lang="en-GB" dirty="0"/>
              <a:t>The Parenting Team will continue our service of telephone consultations</a:t>
            </a:r>
            <a:r>
              <a:rPr lang="en-GB" dirty="0" smtClean="0"/>
              <a:t>.</a:t>
            </a:r>
          </a:p>
          <a:p>
            <a:r>
              <a:rPr lang="en-GB" dirty="0"/>
              <a:t>Parents and carers simply need to call our office on </a:t>
            </a:r>
            <a:r>
              <a:rPr lang="en-GB" dirty="0">
                <a:solidFill>
                  <a:srgbClr val="FF0000"/>
                </a:solidFill>
              </a:rPr>
              <a:t>01743 250950 </a:t>
            </a:r>
            <a:r>
              <a:rPr lang="en-GB" dirty="0"/>
              <a:t>or email </a:t>
            </a:r>
            <a:r>
              <a:rPr lang="en-GB" dirty="0">
                <a:hlinkClick r:id="rId2"/>
              </a:rPr>
              <a:t>parenting.team@shropshire.gov.uk</a:t>
            </a:r>
            <a:r>
              <a:rPr lang="en-GB" dirty="0"/>
              <a:t> to arrange a consultation at a time convenient to them</a:t>
            </a:r>
            <a:r>
              <a:rPr lang="en-GB" dirty="0" smtClean="0"/>
              <a:t>.</a:t>
            </a:r>
          </a:p>
          <a:p>
            <a:pPr marL="0" indent="0">
              <a:buNone/>
            </a:pPr>
            <a:r>
              <a:rPr lang="en-GB" sz="2000" dirty="0"/>
              <a:t>Taking the current situation into account our team can support parents and carers with:</a:t>
            </a:r>
          </a:p>
          <a:p>
            <a:r>
              <a:rPr lang="en-GB" sz="2000" dirty="0"/>
              <a:t>managing difficult questions and worries from children due to the current situation</a:t>
            </a:r>
          </a:p>
          <a:p>
            <a:r>
              <a:rPr lang="en-GB" sz="2000" dirty="0"/>
              <a:t>managing challenging behaviour which might be a result of the changes to their everyday lives</a:t>
            </a:r>
          </a:p>
          <a:p>
            <a:r>
              <a:rPr lang="en-GB" sz="2000" dirty="0"/>
              <a:t>suggestions on activities with children</a:t>
            </a:r>
          </a:p>
          <a:p>
            <a:pPr marL="0" indent="0">
              <a:buNone/>
            </a:pPr>
            <a:endParaRPr lang="en-US" sz="3200" dirty="0"/>
          </a:p>
        </p:txBody>
      </p:sp>
    </p:spTree>
    <p:extLst>
      <p:ext uri="{BB962C8B-B14F-4D97-AF65-F5344CB8AC3E}">
        <p14:creationId xmlns:p14="http://schemas.microsoft.com/office/powerpoint/2010/main" val="336651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Autism West Midlands support</a:t>
            </a:r>
            <a:endParaRPr lang="en-GB" dirty="0"/>
          </a:p>
        </p:txBody>
      </p:sp>
      <p:sp>
        <p:nvSpPr>
          <p:cNvPr id="3" name="Content Placeholder 2"/>
          <p:cNvSpPr>
            <a:spLocks noGrp="1"/>
          </p:cNvSpPr>
          <p:nvPr>
            <p:ph idx="1"/>
          </p:nvPr>
        </p:nvSpPr>
        <p:spPr>
          <a:xfrm>
            <a:off x="1141412" y="1724297"/>
            <a:ext cx="9905999" cy="4720046"/>
          </a:xfrm>
        </p:spPr>
        <p:txBody>
          <a:bodyPr>
            <a:normAutofit fontScale="85000" lnSpcReduction="20000"/>
          </a:bodyPr>
          <a:lstStyle/>
          <a:p>
            <a:r>
              <a:rPr lang="en-GB" dirty="0"/>
              <a:t>Autism West Midlands will continue to offer advice appointments and support throughout the ongoing outbreak over the phone and via email.  Parents and carers can contact our small team directly as follows;</a:t>
            </a:r>
          </a:p>
          <a:p>
            <a:pPr marL="0" indent="0">
              <a:buNone/>
            </a:pPr>
            <a:r>
              <a:rPr lang="en-GB" b="1" dirty="0"/>
              <a:t>Mon, Tue, Weds              = Wendy Cowton            07900784186</a:t>
            </a:r>
            <a:endParaRPr lang="en-GB" dirty="0"/>
          </a:p>
          <a:p>
            <a:pPr marL="0" indent="0">
              <a:buNone/>
            </a:pPr>
            <a:r>
              <a:rPr lang="en-GB" b="1" dirty="0"/>
              <a:t>Weds, Thu, Fri                  = Emma Hegenbarth       07881109480</a:t>
            </a:r>
            <a:endParaRPr lang="en-GB" dirty="0"/>
          </a:p>
          <a:p>
            <a:pPr marL="0" indent="0">
              <a:buNone/>
            </a:pPr>
            <a:r>
              <a:rPr lang="en-GB" b="1" dirty="0"/>
              <a:t>Email                                   = </a:t>
            </a:r>
            <a:r>
              <a:rPr lang="en-GB" dirty="0">
                <a:hlinkClick r:id="rId2"/>
              </a:rPr>
              <a:t>shropshire@autismwestmidlands.org.uk</a:t>
            </a:r>
            <a:endParaRPr lang="en-GB" dirty="0"/>
          </a:p>
          <a:p>
            <a:pPr marL="0" indent="0">
              <a:buNone/>
            </a:pPr>
            <a:r>
              <a:rPr lang="en-GB" dirty="0"/>
              <a:t> </a:t>
            </a:r>
          </a:p>
          <a:p>
            <a:pPr marL="0" indent="0">
              <a:buNone/>
            </a:pPr>
            <a:r>
              <a:rPr lang="en-GB" dirty="0"/>
              <a:t>During this unpredictable and unsettling period we can offer guidance around;</a:t>
            </a:r>
          </a:p>
          <a:p>
            <a:pPr marL="0" indent="0">
              <a:buNone/>
            </a:pPr>
            <a:r>
              <a:rPr lang="en-GB" dirty="0"/>
              <a:t>Supporting children who are anxious and upset about the virus</a:t>
            </a:r>
          </a:p>
          <a:p>
            <a:pPr marL="0" indent="0">
              <a:buNone/>
            </a:pPr>
            <a:r>
              <a:rPr lang="en-GB" dirty="0"/>
              <a:t>Coping with change and uncertainty</a:t>
            </a:r>
          </a:p>
          <a:p>
            <a:pPr marL="0" indent="0">
              <a:buNone/>
            </a:pPr>
            <a:r>
              <a:rPr lang="en-GB" dirty="0"/>
              <a:t>Suggestions to keep them active and engaged</a:t>
            </a:r>
          </a:p>
          <a:p>
            <a:endParaRPr lang="en-GB" dirty="0"/>
          </a:p>
        </p:txBody>
      </p:sp>
    </p:spTree>
    <p:extLst>
      <p:ext uri="{BB962C8B-B14F-4D97-AF65-F5344CB8AC3E}">
        <p14:creationId xmlns:p14="http://schemas.microsoft.com/office/powerpoint/2010/main" val="151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282" y="583334"/>
            <a:ext cx="10515600" cy="1325563"/>
          </a:xfrm>
        </p:spPr>
        <p:txBody>
          <a:bodyPr>
            <a:normAutofit/>
          </a:bodyPr>
          <a:lstStyle/>
          <a:p>
            <a:r>
              <a:rPr lang="en-GB" b="1" dirty="0" smtClean="0"/>
              <a:t>Kooth – supporting students</a:t>
            </a:r>
            <a:endParaRPr lang="en-GB" b="1" dirty="0"/>
          </a:p>
        </p:txBody>
      </p:sp>
      <p:sp>
        <p:nvSpPr>
          <p:cNvPr id="3" name="Content Placeholder 2"/>
          <p:cNvSpPr>
            <a:spLocks noGrp="1"/>
          </p:cNvSpPr>
          <p:nvPr>
            <p:ph idx="1"/>
          </p:nvPr>
        </p:nvSpPr>
        <p:spPr>
          <a:xfrm>
            <a:off x="973281" y="1680754"/>
            <a:ext cx="10515601" cy="4929051"/>
          </a:xfrm>
        </p:spPr>
        <p:txBody>
          <a:bodyPr anchor="ctr">
            <a:normAutofit fontScale="70000" lnSpcReduction="20000"/>
          </a:bodyPr>
          <a:lstStyle/>
          <a:p>
            <a:r>
              <a:rPr lang="en-GB" b="1" u="sng" dirty="0"/>
              <a:t>Kooth.com - online support for young </a:t>
            </a:r>
            <a:r>
              <a:rPr lang="en-GB" b="1" u="sng" dirty="0" smtClean="0"/>
              <a:t>people</a:t>
            </a:r>
            <a:endParaRPr lang="en-GB" dirty="0"/>
          </a:p>
          <a:p>
            <a:pPr marL="0" indent="0">
              <a:buNone/>
            </a:pPr>
            <a:r>
              <a:rPr lang="en-GB" dirty="0"/>
              <a:t>We would like to remind you of the availability of our online service to support the wellbeing and resilience of your students</a:t>
            </a:r>
            <a:r>
              <a:rPr lang="en-GB" dirty="0" smtClean="0"/>
              <a:t>.</a:t>
            </a:r>
            <a:endParaRPr lang="en-GB" dirty="0"/>
          </a:p>
          <a:p>
            <a:pPr marL="0" indent="0">
              <a:buNone/>
            </a:pPr>
            <a:r>
              <a:rPr lang="en-GB" b="1" dirty="0"/>
              <a:t>Kooth</a:t>
            </a:r>
            <a:r>
              <a:rPr lang="en-GB" dirty="0"/>
              <a:t> is a web based confidential support service available to young people. Kooth provides a safe and secure means of accessing mental health and wellbeing support designed specifically for young people.   </a:t>
            </a:r>
            <a:endParaRPr lang="en-GB" dirty="0" smtClean="0"/>
          </a:p>
          <a:p>
            <a:pPr marL="0" indent="0">
              <a:buNone/>
            </a:pPr>
            <a:r>
              <a:rPr lang="en-GB" b="1" dirty="0" smtClean="0"/>
              <a:t>Kooth</a:t>
            </a:r>
            <a:r>
              <a:rPr lang="en-GB" dirty="0"/>
              <a:t> offers young people the opportunity to have a text-based conversation with a qualified counsellor. Counsellors are available from 12noon to 10pm on weekdays and 6pm to 10 pm at weekends, every day of the year on a drop-in basis. Young people can access regular booked online counselling sessions as needed. Outside counselling hours’ young people can message our team and get support by the next day</a:t>
            </a:r>
            <a:r>
              <a:rPr lang="en-GB" dirty="0" smtClean="0"/>
              <a:t>.</a:t>
            </a:r>
            <a:r>
              <a:rPr lang="en-GB" dirty="0"/>
              <a:t> </a:t>
            </a:r>
          </a:p>
          <a:p>
            <a:pPr marL="0" indent="0">
              <a:buNone/>
            </a:pPr>
            <a:r>
              <a:rPr lang="en-GB" dirty="0"/>
              <a:t>When students register with </a:t>
            </a:r>
            <a:r>
              <a:rPr lang="en-GB" b="1" dirty="0"/>
              <a:t>Kooth</a:t>
            </a:r>
            <a:r>
              <a:rPr lang="en-GB" dirty="0"/>
              <a:t> they will have support available to them now and in the future. Support can be gained not only through counselling but articles, forums and discussion boards.  All content is age appropriate, clinically approved and fully moderated</a:t>
            </a:r>
            <a:r>
              <a:rPr lang="en-GB" dirty="0" smtClean="0"/>
              <a:t>.</a:t>
            </a:r>
            <a:endParaRPr lang="en-GB" dirty="0"/>
          </a:p>
          <a:p>
            <a:pPr marL="0" indent="0">
              <a:buNone/>
            </a:pPr>
            <a:r>
              <a:rPr lang="en-GB" dirty="0"/>
              <a:t>To find out more visit </a:t>
            </a:r>
            <a:r>
              <a:rPr lang="en-GB" u="sng" dirty="0">
                <a:hlinkClick r:id="rId2"/>
              </a:rPr>
              <a:t>www.Kooth.com</a:t>
            </a:r>
            <a:r>
              <a:rPr lang="en-GB" dirty="0"/>
              <a:t>  where young people can register and others can find out more about the service. </a:t>
            </a:r>
          </a:p>
          <a:p>
            <a:pPr marL="0" indent="0">
              <a:buNone/>
            </a:pPr>
            <a:r>
              <a:rPr lang="en-GB" dirty="0"/>
              <a:t>You can also view a short video about the service at: </a:t>
            </a:r>
            <a:r>
              <a:rPr lang="en-GB" u="sng" dirty="0">
                <a:hlinkClick r:id="rId3"/>
              </a:rPr>
              <a:t>https://vimeo.com/318731977/a9f32c87de</a:t>
            </a:r>
            <a:r>
              <a:rPr lang="en-GB" dirty="0"/>
              <a:t>.     </a:t>
            </a:r>
          </a:p>
          <a:p>
            <a:endParaRPr lang="en-GB" dirty="0"/>
          </a:p>
        </p:txBody>
      </p:sp>
      <p:sp>
        <p:nvSpPr>
          <p:cNvPr id="4" name="Rectangle 3">
            <a:extLst>
              <a:ext uri="{FF2B5EF4-FFF2-40B4-BE49-F238E27FC236}">
                <a16:creationId xmlns:a16="http://schemas.microsoft.com/office/drawing/2014/main" id="{16F06655-EA8E-42E6-B38C-345E36DB87B0}"/>
              </a:ext>
            </a:extLst>
          </p:cNvPr>
          <p:cNvSpPr/>
          <p:nvPr/>
        </p:nvSpPr>
        <p:spPr>
          <a:xfrm>
            <a:off x="973281" y="5168927"/>
            <a:ext cx="184731" cy="523220"/>
          </a:xfrm>
          <a:prstGeom prst="rect">
            <a:avLst/>
          </a:prstGeom>
        </p:spPr>
        <p:txBody>
          <a:bodyPr wrap="none">
            <a:spAutoFit/>
          </a:bodyPr>
          <a:lstStyle/>
          <a:p>
            <a:endParaRPr lang="en-GB" sz="2800" dirty="0"/>
          </a:p>
        </p:txBody>
      </p:sp>
    </p:spTree>
    <p:extLst>
      <p:ext uri="{BB962C8B-B14F-4D97-AF65-F5344CB8AC3E}">
        <p14:creationId xmlns:p14="http://schemas.microsoft.com/office/powerpoint/2010/main" val="537607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479180"/>
            <a:ext cx="9905998" cy="922899"/>
          </a:xfrm>
        </p:spPr>
        <p:txBody>
          <a:bodyPr>
            <a:normAutofit/>
          </a:bodyPr>
          <a:lstStyle/>
          <a:p>
            <a:r>
              <a:rPr lang="en-GB" sz="3200" b="1" dirty="0" smtClean="0"/>
              <a:t>Talking to your child about coronavirus</a:t>
            </a:r>
            <a:endParaRPr lang="en-GB" sz="3200" b="1" dirty="0"/>
          </a:p>
        </p:txBody>
      </p:sp>
      <p:sp>
        <p:nvSpPr>
          <p:cNvPr id="3" name="Content Placeholder 2"/>
          <p:cNvSpPr>
            <a:spLocks noGrp="1"/>
          </p:cNvSpPr>
          <p:nvPr>
            <p:ph idx="1"/>
          </p:nvPr>
        </p:nvSpPr>
        <p:spPr>
          <a:xfrm>
            <a:off x="1141412" y="1323703"/>
            <a:ext cx="10005559" cy="5004361"/>
          </a:xfrm>
        </p:spPr>
        <p:txBody>
          <a:bodyPr anchor="ctr">
            <a:normAutofit fontScale="32500" lnSpcReduction="20000"/>
          </a:bodyPr>
          <a:lstStyle/>
          <a:p>
            <a:pPr marL="0" indent="0">
              <a:buNone/>
            </a:pPr>
            <a:r>
              <a:rPr lang="en-GB" sz="6200" dirty="0" smtClean="0">
                <a:solidFill>
                  <a:schemeClr val="bg1"/>
                </a:solidFill>
              </a:rPr>
              <a:t>YOUNG MINDS – Top ten tips</a:t>
            </a:r>
          </a:p>
          <a:p>
            <a:r>
              <a:rPr lang="en-GB" sz="6200" dirty="0"/>
              <a:t>Try not to shield your child from the news, as it’s likely they will find out somehow from school, being online or from friends.</a:t>
            </a:r>
          </a:p>
          <a:p>
            <a:r>
              <a:rPr lang="en-GB" sz="6200" dirty="0"/>
              <a:t>Talk to your child about what is going on. you could start by asking them what they have heard.</a:t>
            </a:r>
          </a:p>
          <a:p>
            <a:r>
              <a:rPr lang="en-GB" sz="6200" dirty="0"/>
              <a:t>Try to answer their questions and reassure them in an age appropriate manner. Remember, you do not need to know all the answers, but talking can help them feel calm.</a:t>
            </a:r>
          </a:p>
          <a:p>
            <a:r>
              <a:rPr lang="en-GB" sz="6200" dirty="0"/>
              <a:t>Reassure your child that it is unlikely they will get seriously ill, and if they do you feel ill you will look after them. Your child might be concerned about who will look after you if you catch the virus. Let them know the kind of support you have as an adult so that they don’t feel they need to worry about you.</a:t>
            </a:r>
          </a:p>
          <a:p>
            <a:r>
              <a:rPr lang="en-GB" sz="6200" dirty="0"/>
              <a:t> Give some practical tips to your child about how they can look after themselves. For example, show them how to wash their hands properly, and remind them when they should be doing it.</a:t>
            </a:r>
          </a:p>
          <a:p>
            <a:pPr marL="0" indent="0">
              <a:buNone/>
            </a:pPr>
            <a:endParaRPr lang="en-GB" sz="2000" dirty="0" smtClean="0">
              <a:solidFill>
                <a:schemeClr val="bg1"/>
              </a:solidFill>
            </a:endParaRPr>
          </a:p>
        </p:txBody>
      </p:sp>
    </p:spTree>
    <p:extLst>
      <p:ext uri="{BB962C8B-B14F-4D97-AF65-F5344CB8AC3E}">
        <p14:creationId xmlns:p14="http://schemas.microsoft.com/office/powerpoint/2010/main" val="30522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453" y="453055"/>
            <a:ext cx="9905998" cy="1201573"/>
          </a:xfrm>
        </p:spPr>
        <p:txBody>
          <a:bodyPr/>
          <a:lstStyle/>
          <a:p>
            <a:r>
              <a:rPr lang="en-GB" b="1" dirty="0"/>
              <a:t>Talking to your child about coronavirus</a:t>
            </a:r>
            <a:endParaRPr lang="en-GB" dirty="0"/>
          </a:p>
        </p:txBody>
      </p:sp>
      <p:sp>
        <p:nvSpPr>
          <p:cNvPr id="3" name="Content Placeholder 2"/>
          <p:cNvSpPr>
            <a:spLocks noGrp="1"/>
          </p:cNvSpPr>
          <p:nvPr>
            <p:ph idx="1"/>
          </p:nvPr>
        </p:nvSpPr>
        <p:spPr>
          <a:xfrm>
            <a:off x="1080452" y="1820091"/>
            <a:ext cx="9905999" cy="3541714"/>
          </a:xfrm>
        </p:spPr>
        <p:txBody>
          <a:bodyPr>
            <a:normAutofit fontScale="25000" lnSpcReduction="20000"/>
          </a:bodyPr>
          <a:lstStyle/>
          <a:p>
            <a:pPr marL="0" indent="0">
              <a:buNone/>
            </a:pPr>
            <a:r>
              <a:rPr lang="en-GB" sz="8000" dirty="0">
                <a:solidFill>
                  <a:schemeClr val="bg1"/>
                </a:solidFill>
              </a:rPr>
              <a:t>YOUNG MINDS – Top ten </a:t>
            </a:r>
            <a:r>
              <a:rPr lang="en-GB" sz="8000" dirty="0" smtClean="0">
                <a:solidFill>
                  <a:schemeClr val="bg1"/>
                </a:solidFill>
              </a:rPr>
              <a:t>tips</a:t>
            </a:r>
            <a:endParaRPr lang="en-GB" sz="8000" dirty="0" smtClean="0"/>
          </a:p>
          <a:p>
            <a:r>
              <a:rPr lang="en-GB" sz="8000" dirty="0" smtClean="0"/>
              <a:t>Keep </a:t>
            </a:r>
            <a:r>
              <a:rPr lang="en-GB" sz="8000" dirty="0"/>
              <a:t>as many regular routines as possible, so that your child feels safe and that things are stable.</a:t>
            </a:r>
          </a:p>
          <a:p>
            <a:r>
              <a:rPr lang="en-GB" sz="8000" dirty="0"/>
              <a:t>Spend time doing a positive activity with your child (e.g. reading, playing, painting, cooking) to help reassure them and reduce their anxiety. This is also a great way of providing a space for them to talk through their concerns, without having a ‘big chat’. For activities ideas, visit our </a:t>
            </a:r>
            <a:r>
              <a:rPr lang="en-GB" sz="8000" u="sng" dirty="0">
                <a:hlinkClick r:id="rId2" tooltip="Starting the conversation"/>
              </a:rPr>
              <a:t>starting a conversation with your child guide.</a:t>
            </a:r>
            <a:r>
              <a:rPr lang="en-GB" sz="8000" dirty="0"/>
              <a:t> </a:t>
            </a:r>
          </a:p>
          <a:p>
            <a:r>
              <a:rPr lang="en-GB" sz="8000" dirty="0"/>
              <a:t>Encourage your child to think about the things they can do to make them feel safer and less worried.</a:t>
            </a:r>
          </a:p>
          <a:p>
            <a:r>
              <a:rPr lang="en-GB" sz="8000" dirty="0"/>
              <a:t>Be aware that your child may want more close contact with you at this time and feel anxious about separation. Try to provide this support whenever possible.</a:t>
            </a:r>
          </a:p>
          <a:p>
            <a:r>
              <a:rPr lang="en-GB" sz="8000" dirty="0"/>
              <a:t>Remember to look after yourself too. If you yourself are feeling worried, or anxious about coronavirus, talk to someone you trust who can listen and support you.</a:t>
            </a:r>
          </a:p>
          <a:p>
            <a:endParaRPr lang="en-GB" dirty="0"/>
          </a:p>
        </p:txBody>
      </p:sp>
    </p:spTree>
    <p:extLst>
      <p:ext uri="{BB962C8B-B14F-4D97-AF65-F5344CB8AC3E}">
        <p14:creationId xmlns:p14="http://schemas.microsoft.com/office/powerpoint/2010/main" val="32182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698" y="601101"/>
            <a:ext cx="9905998" cy="1478570"/>
          </a:xfrm>
        </p:spPr>
        <p:txBody>
          <a:bodyPr>
            <a:normAutofit/>
          </a:bodyPr>
          <a:lstStyle/>
          <a:p>
            <a:r>
              <a:rPr lang="en-GB" b="1" dirty="0" smtClean="0"/>
              <a:t>What to do if you’re anxious about coronavirus</a:t>
            </a:r>
            <a:endParaRPr lang="en-GB" b="1" dirty="0"/>
          </a:p>
        </p:txBody>
      </p:sp>
      <p:sp>
        <p:nvSpPr>
          <p:cNvPr id="5" name="Content Placeholder 4"/>
          <p:cNvSpPr>
            <a:spLocks noGrp="1"/>
          </p:cNvSpPr>
          <p:nvPr>
            <p:ph idx="1"/>
          </p:nvPr>
        </p:nvSpPr>
        <p:spPr/>
        <p:txBody>
          <a:bodyPr/>
          <a:lstStyle/>
          <a:p>
            <a:r>
              <a:rPr lang="en-GB" dirty="0">
                <a:hlinkClick r:id="rId2"/>
              </a:rPr>
              <a:t>https://youngminds.org.uk/blog/what-to-do-if-you-re-anxious-about-coronavirus</a:t>
            </a:r>
            <a:r>
              <a:rPr lang="en-GB" dirty="0" smtClean="0">
                <a:hlinkClick r:id="rId2"/>
              </a:rPr>
              <a:t>/</a:t>
            </a:r>
            <a:endParaRPr lang="en-GB" dirty="0" smtClean="0"/>
          </a:p>
          <a:p>
            <a:pPr marL="0" indent="0">
              <a:buNone/>
            </a:pPr>
            <a:endParaRPr lang="en-GB" dirty="0" smtClean="0"/>
          </a:p>
          <a:p>
            <a:r>
              <a:rPr lang="en-GB" dirty="0">
                <a:hlinkClick r:id="rId3"/>
              </a:rPr>
              <a:t>https://www.mind.org.uk/information-support/coronavirus-and-your-wellbeing/</a:t>
            </a:r>
            <a:endParaRPr lang="en-GB" dirty="0"/>
          </a:p>
        </p:txBody>
      </p:sp>
    </p:spTree>
    <p:extLst>
      <p:ext uri="{BB962C8B-B14F-4D97-AF65-F5344CB8AC3E}">
        <p14:creationId xmlns:p14="http://schemas.microsoft.com/office/powerpoint/2010/main" val="42463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require any further support….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Please email us on – </a:t>
            </a:r>
          </a:p>
          <a:p>
            <a:pPr marL="0" indent="0">
              <a:buNone/>
            </a:pPr>
            <a:r>
              <a:rPr lang="en-GB" dirty="0"/>
              <a:t>	</a:t>
            </a:r>
            <a:r>
              <a:rPr lang="en-GB" dirty="0" smtClean="0">
                <a:hlinkClick r:id="rId2"/>
              </a:rPr>
              <a:t>info@williambrookes.com</a:t>
            </a:r>
            <a:endParaRPr lang="en-GB" dirty="0" smtClean="0"/>
          </a:p>
          <a:p>
            <a:pPr marL="0" indent="0">
              <a:buNone/>
            </a:pPr>
            <a:r>
              <a:rPr lang="en-GB" dirty="0" smtClean="0"/>
              <a:t>This mail box is monitored Monday-Friday between the hours of 8.00am-3.30pm.  </a:t>
            </a:r>
          </a:p>
          <a:p>
            <a:pPr marL="0" indent="0">
              <a:buNone/>
            </a:pPr>
            <a:r>
              <a:rPr lang="en-GB" dirty="0" smtClean="0"/>
              <a:t>Your enquiry will be forwarded to the relevant member of staff and they will contact you via email or phone at their first available opportunity.  </a:t>
            </a:r>
          </a:p>
          <a:p>
            <a:pPr marL="0" indent="0">
              <a:buNone/>
            </a:pPr>
            <a:endParaRPr lang="en-GB" dirty="0"/>
          </a:p>
          <a:p>
            <a:pPr marL="0" indent="0">
              <a:buNone/>
            </a:pPr>
            <a:r>
              <a:rPr lang="en-GB" dirty="0" smtClean="0"/>
              <a:t>Thank you</a:t>
            </a:r>
            <a:endParaRPr lang="en-GB" dirty="0"/>
          </a:p>
        </p:txBody>
      </p:sp>
    </p:spTree>
    <p:extLst>
      <p:ext uri="{BB962C8B-B14F-4D97-AF65-F5344CB8AC3E}">
        <p14:creationId xmlns:p14="http://schemas.microsoft.com/office/powerpoint/2010/main" val="3196603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TotalTime>
  <Words>973</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Tw Cen MT</vt:lpstr>
      <vt:lpstr>Circuit</vt:lpstr>
      <vt:lpstr>William Brookes School</vt:lpstr>
      <vt:lpstr>Parenting Team – Shropshire Council</vt:lpstr>
      <vt:lpstr>Autism West Midlands support</vt:lpstr>
      <vt:lpstr>Kooth – supporting students</vt:lpstr>
      <vt:lpstr>Talking to your child about coronavirus</vt:lpstr>
      <vt:lpstr>Talking to your child about coronavirus</vt:lpstr>
      <vt:lpstr>What to do if you’re anxious about coronavirus</vt:lpstr>
      <vt:lpstr>If you require any further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Brookes School Safeguarding</dc:title>
  <dc:creator>Simon Anderson</dc:creator>
  <cp:lastModifiedBy>Mike Bainbridge</cp:lastModifiedBy>
  <cp:revision>76</cp:revision>
  <cp:lastPrinted>2020-03-20T09:41:34Z</cp:lastPrinted>
  <dcterms:created xsi:type="dcterms:W3CDTF">2017-03-01T09:10:15Z</dcterms:created>
  <dcterms:modified xsi:type="dcterms:W3CDTF">2020-03-20T13:13:14Z</dcterms:modified>
</cp:coreProperties>
</file>