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sldIdLst>
    <p:sldId id="270" r:id="rId5"/>
    <p:sldId id="276" r:id="rId6"/>
    <p:sldId id="279" r:id="rId7"/>
    <p:sldId id="258" r:id="rId8"/>
  </p:sldIdLst>
  <p:sldSz cx="9601200" cy="12801600" type="A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CCFFCC"/>
    <a:srgbClr val="E4C1FF"/>
    <a:srgbClr val="1D68FF"/>
    <a:srgbClr val="152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0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20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93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73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5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80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90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4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0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93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99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29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D4103-6CAF-48BC-9970-6AD324F661E8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506D-C9A6-4A82-9A17-25135387F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6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1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6.jpe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30.jpe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17" Type="http://schemas.openxmlformats.org/officeDocument/2006/relationships/image" Target="../media/image29.jpeg"/><Relationship Id="rId2" Type="http://schemas.openxmlformats.org/officeDocument/2006/relationships/image" Target="../media/image1.png"/><Relationship Id="rId16" Type="http://schemas.openxmlformats.org/officeDocument/2006/relationships/image" Target="../media/image28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5.jpeg"/><Relationship Id="rId5" Type="http://schemas.openxmlformats.org/officeDocument/2006/relationships/image" Target="../media/image7.png"/><Relationship Id="rId15" Type="http://schemas.openxmlformats.org/officeDocument/2006/relationships/image" Target="../media/image14.jpeg"/><Relationship Id="rId10" Type="http://schemas.openxmlformats.org/officeDocument/2006/relationships/image" Target="../media/image11.jpeg"/><Relationship Id="rId19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Relationship Id="rId1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6.jpe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30.jpeg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17" Type="http://schemas.openxmlformats.org/officeDocument/2006/relationships/image" Target="../media/image29.jpeg"/><Relationship Id="rId2" Type="http://schemas.openxmlformats.org/officeDocument/2006/relationships/image" Target="../media/image1.png"/><Relationship Id="rId16" Type="http://schemas.openxmlformats.org/officeDocument/2006/relationships/image" Target="../media/image28.jpe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5.jpeg"/><Relationship Id="rId5" Type="http://schemas.openxmlformats.org/officeDocument/2006/relationships/image" Target="../media/image7.png"/><Relationship Id="rId15" Type="http://schemas.openxmlformats.org/officeDocument/2006/relationships/image" Target="../media/image14.jpeg"/><Relationship Id="rId10" Type="http://schemas.openxmlformats.org/officeDocument/2006/relationships/image" Target="../media/image11.jpeg"/><Relationship Id="rId19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9.jpeg"/><Relationship Id="rId1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30.jpeg"/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12" Type="http://schemas.openxmlformats.org/officeDocument/2006/relationships/image" Target="../media/image27.jpeg"/><Relationship Id="rId17" Type="http://schemas.openxmlformats.org/officeDocument/2006/relationships/image" Target="../media/image13.png"/><Relationship Id="rId2" Type="http://schemas.openxmlformats.org/officeDocument/2006/relationships/image" Target="../media/image2.pn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6.jpe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12.png"/><Relationship Id="rId19" Type="http://schemas.openxmlformats.org/officeDocument/2006/relationships/image" Target="../media/image3.jpeg"/><Relationship Id="rId4" Type="http://schemas.microsoft.com/office/2007/relationships/hdphoto" Target="../media/hdphoto2.wdp"/><Relationship Id="rId9" Type="http://schemas.openxmlformats.org/officeDocument/2006/relationships/image" Target="../media/image11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7881073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946910" y="910206"/>
            <a:ext cx="5730240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 KS3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6628565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2E700D-D9C6-B34F-B275-729C7E2C5256}"/>
              </a:ext>
            </a:extLst>
          </p:cNvPr>
          <p:cNvSpPr/>
          <p:nvPr/>
        </p:nvSpPr>
        <p:spPr>
          <a:xfrm>
            <a:off x="7882935" y="8510593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681AA1-0240-DD78-8D43-70335F9ADA65}"/>
              </a:ext>
            </a:extLst>
          </p:cNvPr>
          <p:cNvSpPr/>
          <p:nvPr/>
        </p:nvSpPr>
        <p:spPr>
          <a:xfrm>
            <a:off x="8029747" y="8651881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97CF8B-47CC-0140-C08C-4BEEB03BEC5C}"/>
              </a:ext>
            </a:extLst>
          </p:cNvPr>
          <p:cNvSpPr/>
          <p:nvPr/>
        </p:nvSpPr>
        <p:spPr>
          <a:xfrm>
            <a:off x="6671378" y="3385854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B312BD-59F6-20C0-921B-4E284FF0246C}"/>
              </a:ext>
            </a:extLst>
          </p:cNvPr>
          <p:cNvSpPr/>
          <p:nvPr/>
        </p:nvSpPr>
        <p:spPr>
          <a:xfrm>
            <a:off x="6818190" y="3527142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0C2ED3-3E2D-45F9-08CB-F0D180C06731}"/>
              </a:ext>
            </a:extLst>
          </p:cNvPr>
          <p:cNvSpPr/>
          <p:nvPr/>
        </p:nvSpPr>
        <p:spPr>
          <a:xfrm>
            <a:off x="8223490" y="86985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B441D3-798A-643C-2D87-733788B3CC9E}"/>
              </a:ext>
            </a:extLst>
          </p:cNvPr>
          <p:cNvSpPr/>
          <p:nvPr/>
        </p:nvSpPr>
        <p:spPr>
          <a:xfrm>
            <a:off x="8281711" y="884535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DB2C8C-A2E8-FA22-AAA2-B9833B90CDE1}"/>
              </a:ext>
            </a:extLst>
          </p:cNvPr>
          <p:cNvSpPr/>
          <p:nvPr/>
        </p:nvSpPr>
        <p:spPr>
          <a:xfrm>
            <a:off x="7011933" y="3618592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186223-B4E7-03A2-1C4F-13DF5A1095C1}"/>
              </a:ext>
            </a:extLst>
          </p:cNvPr>
          <p:cNvSpPr/>
          <p:nvPr/>
        </p:nvSpPr>
        <p:spPr>
          <a:xfrm>
            <a:off x="7070154" y="3765445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20328" y="123977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7" y="138662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EB1C70F-23DE-6232-B995-A74DFEEAE780}"/>
              </a:ext>
            </a:extLst>
          </p:cNvPr>
          <p:cNvSpPr/>
          <p:nvPr/>
        </p:nvSpPr>
        <p:spPr>
          <a:xfrm>
            <a:off x="1792339" y="11851943"/>
            <a:ext cx="5841604" cy="940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7256427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7403239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7596982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7655203" y="1119785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1E51E9-4889-D346-088C-BF5C6FDEE3F9}"/>
              </a:ext>
            </a:extLst>
          </p:cNvPr>
          <p:cNvSpPr/>
          <p:nvPr/>
        </p:nvSpPr>
        <p:spPr>
          <a:xfrm>
            <a:off x="2055056" y="9291465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87A1881-7227-4CCE-2133-4AE4895A2C8F}"/>
              </a:ext>
            </a:extLst>
          </p:cNvPr>
          <p:cNvSpPr txBox="1"/>
          <p:nvPr/>
        </p:nvSpPr>
        <p:spPr>
          <a:xfrm rot="-10800000" flipV="1">
            <a:off x="2007545" y="9304244"/>
            <a:ext cx="169941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>
                <a:solidFill>
                  <a:prstClr val="black"/>
                </a:solidFill>
                <a:latin typeface="Calibri" panose="020F0502020204030204"/>
              </a:rPr>
              <a:t>Elements, Compounds and Mixtures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B551CE1-F966-312F-3C60-16584D0599D3}"/>
              </a:ext>
            </a:extLst>
          </p:cNvPr>
          <p:cNvSpPr/>
          <p:nvPr/>
        </p:nvSpPr>
        <p:spPr>
          <a:xfrm>
            <a:off x="3861126" y="11165535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2B048DD-0506-9484-BF37-2587BE4FD2A6}"/>
              </a:ext>
            </a:extLst>
          </p:cNvPr>
          <p:cNvSpPr txBox="1"/>
          <p:nvPr/>
        </p:nvSpPr>
        <p:spPr>
          <a:xfrm rot="-10800000" flipV="1">
            <a:off x="3989149" y="11286036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Cells and Organisation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A4A47A4C-6422-8C7B-05C4-DEB45A7BA2F9}"/>
              </a:ext>
            </a:extLst>
          </p:cNvPr>
          <p:cNvSpPr/>
          <p:nvPr/>
        </p:nvSpPr>
        <p:spPr>
          <a:xfrm>
            <a:off x="5605100" y="1115160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91015B2-8199-9E96-D14B-B47BF9D55D80}"/>
              </a:ext>
            </a:extLst>
          </p:cNvPr>
          <p:cNvSpPr txBox="1"/>
          <p:nvPr/>
        </p:nvSpPr>
        <p:spPr>
          <a:xfrm rot="-10800000" flipV="1">
            <a:off x="5733123" y="11272105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Like a Scientist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70D13D6-3830-8D4F-5C45-AE60A9DC3634}"/>
              </a:ext>
            </a:extLst>
          </p:cNvPr>
          <p:cNvSpPr/>
          <p:nvPr/>
        </p:nvSpPr>
        <p:spPr>
          <a:xfrm>
            <a:off x="5400811" y="7402467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AD2994-B8E3-A9F3-CB16-697FA64CE180}"/>
              </a:ext>
            </a:extLst>
          </p:cNvPr>
          <p:cNvSpPr txBox="1"/>
          <p:nvPr/>
        </p:nvSpPr>
        <p:spPr>
          <a:xfrm rot="-10800000" flipV="1">
            <a:off x="5540200" y="7610646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Reproduction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8FFB39F-67DE-3678-CAA4-BB599F2769F6}"/>
              </a:ext>
            </a:extLst>
          </p:cNvPr>
          <p:cNvSpPr/>
          <p:nvPr/>
        </p:nvSpPr>
        <p:spPr>
          <a:xfrm>
            <a:off x="3253173" y="7432572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476F8-15D3-F97E-015B-68E762A76D49}"/>
              </a:ext>
            </a:extLst>
          </p:cNvPr>
          <p:cNvSpPr txBox="1"/>
          <p:nvPr/>
        </p:nvSpPr>
        <p:spPr>
          <a:xfrm rot="-10800000" flipV="1">
            <a:off x="3391195" y="7542695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DNA and Evolution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5A9AE0-4269-9135-59B6-5E07683DA496}"/>
              </a:ext>
            </a:extLst>
          </p:cNvPr>
          <p:cNvSpPr/>
          <p:nvPr/>
        </p:nvSpPr>
        <p:spPr>
          <a:xfrm>
            <a:off x="2606406" y="5550753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E02074-6B1C-A05E-AAB9-89861234B9C6}"/>
              </a:ext>
            </a:extLst>
          </p:cNvPr>
          <p:cNvSpPr txBox="1"/>
          <p:nvPr/>
        </p:nvSpPr>
        <p:spPr>
          <a:xfrm rot="-10800000" flipV="1">
            <a:off x="2683648" y="5749441"/>
            <a:ext cx="142687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Earth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17C2B47-2953-329D-A180-7E713D7263FD}"/>
              </a:ext>
            </a:extLst>
          </p:cNvPr>
          <p:cNvSpPr/>
          <p:nvPr/>
        </p:nvSpPr>
        <p:spPr>
          <a:xfrm>
            <a:off x="4839771" y="3710477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3019C59-62CE-F3A1-CCD3-75601F381C30}"/>
              </a:ext>
            </a:extLst>
          </p:cNvPr>
          <p:cNvSpPr txBox="1"/>
          <p:nvPr/>
        </p:nvSpPr>
        <p:spPr>
          <a:xfrm rot="-10800000" flipV="1">
            <a:off x="4992858" y="3804342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Biological Processes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ECC20F0-C798-9D48-276B-7CB1F26BFC2D}"/>
              </a:ext>
            </a:extLst>
          </p:cNvPr>
          <p:cNvSpPr/>
          <p:nvPr/>
        </p:nvSpPr>
        <p:spPr>
          <a:xfrm>
            <a:off x="202960" y="3010589"/>
            <a:ext cx="1296873" cy="978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1579342" y="1783320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-10800000" flipV="1">
            <a:off x="1707365" y="1796099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Circulation and Health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E34DB54-41E1-2854-12C1-265914866377}"/>
              </a:ext>
            </a:extLst>
          </p:cNvPr>
          <p:cNvSpPr/>
          <p:nvPr/>
        </p:nvSpPr>
        <p:spPr>
          <a:xfrm>
            <a:off x="3956355" y="63129"/>
            <a:ext cx="5407940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</a:t>
            </a:r>
            <a:r>
              <a:rPr lang="en-GB">
                <a:solidFill>
                  <a:prstClr val="white"/>
                </a:solidFill>
                <a:latin typeface="Century Gothic" panose="020B0502020202020204" pitchFamily="34" charset="0"/>
              </a:rPr>
              <a:t>: Making the world go round with learning for today, tomorrow and the future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8035EF1B-F70F-ED6A-80B8-9B902AC8CC9D}"/>
              </a:ext>
            </a:extLst>
          </p:cNvPr>
          <p:cNvSpPr/>
          <p:nvPr/>
        </p:nvSpPr>
        <p:spPr>
          <a:xfrm>
            <a:off x="2870239" y="1192426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Animals and plants, cells and organisms, viewing structures and functions.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D42F76A2-0873-BB2C-2F64-82236186855D}"/>
              </a:ext>
            </a:extLst>
          </p:cNvPr>
          <p:cNvCxnSpPr>
            <a:cxnSpLocks/>
          </p:cNvCxnSpPr>
          <p:nvPr/>
        </p:nvCxnSpPr>
        <p:spPr>
          <a:xfrm flipV="1">
            <a:off x="3919346" y="11586025"/>
            <a:ext cx="141637" cy="49717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728D057C-DAFD-06E3-FC2B-42FE6D8E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86AE70B2-FF5E-2BC5-08FF-825B88559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8721878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D78E126E-2BA3-CBFC-6313-9EBA8F140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32" y="12007301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uman digestive system Royalty Free Vector Image">
            <a:extLst>
              <a:ext uri="{FF2B5EF4-FFF2-40B4-BE49-F238E27FC236}">
                <a16:creationId xmlns:a16="http://schemas.microsoft.com/office/drawing/2014/main" id="{27CFABE2-1B22-D574-2CE3-195AFA2DF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2646853" y="11957216"/>
            <a:ext cx="404252" cy="56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D7E1BD70-913D-46A3-9196-0A02256A90A7}"/>
              </a:ext>
            </a:extLst>
          </p:cNvPr>
          <p:cNvSpPr/>
          <p:nvPr/>
        </p:nvSpPr>
        <p:spPr>
          <a:xfrm>
            <a:off x="154312" y="5743739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03EF578-2888-83C5-B28A-150DC51C64B2}"/>
              </a:ext>
            </a:extLst>
          </p:cNvPr>
          <p:cNvSpPr/>
          <p:nvPr/>
        </p:nvSpPr>
        <p:spPr>
          <a:xfrm>
            <a:off x="143725" y="9507112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47C2CB-A4E6-2AA7-AF0F-D845CD648D03}"/>
              </a:ext>
            </a:extLst>
          </p:cNvPr>
          <p:cNvSpPr txBox="1"/>
          <p:nvPr/>
        </p:nvSpPr>
        <p:spPr>
          <a:xfrm rot="-10800000" flipV="1">
            <a:off x="257628" y="9662116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Particles and Matter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FE80C4BE-8667-A692-022E-7CD2AE17D576}"/>
              </a:ext>
            </a:extLst>
          </p:cNvPr>
          <p:cNvSpPr/>
          <p:nvPr/>
        </p:nvSpPr>
        <p:spPr>
          <a:xfrm>
            <a:off x="5402659" y="1198104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100">
                <a:latin typeface="Calibri" panose="020F0502020204030204"/>
                <a:cs typeface="Calibri"/>
              </a:rPr>
              <a:t>Working safely, using a Bunsen, choosing variables, drawing graphs, completing experiments</a:t>
            </a:r>
            <a:endParaRPr lang="en-US" sz="1100">
              <a:ea typeface="+mn-ea"/>
              <a:cs typeface="+mn-cs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C0809AE-97B0-8B6B-9ED8-D6AF799A8BDF}"/>
              </a:ext>
            </a:extLst>
          </p:cNvPr>
          <p:cNvCxnSpPr>
            <a:cxnSpLocks/>
          </p:cNvCxnSpPr>
          <p:nvPr/>
        </p:nvCxnSpPr>
        <p:spPr>
          <a:xfrm flipH="1" flipV="1">
            <a:off x="6947414" y="11649983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4" descr="safety goggles medical clipart - Clip Art Library">
            <a:extLst>
              <a:ext uri="{FF2B5EF4-FFF2-40B4-BE49-F238E27FC236}">
                <a16:creationId xmlns:a16="http://schemas.microsoft.com/office/drawing/2014/main" id="{52466501-5ECB-4D21-18BB-560091F09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84" y="12243598"/>
            <a:ext cx="815720" cy="41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79696BA-D375-A758-6809-590CBB8568EF}"/>
              </a:ext>
            </a:extLst>
          </p:cNvPr>
          <p:cNvSpPr/>
          <p:nvPr/>
        </p:nvSpPr>
        <p:spPr>
          <a:xfrm>
            <a:off x="3338563" y="10093853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Materials and the periodic table, element symbols. How we separate mixtures.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8B889D2-9AAD-B812-C29F-66D8B16B2D7B}"/>
              </a:ext>
            </a:extLst>
          </p:cNvPr>
          <p:cNvCxnSpPr>
            <a:cxnSpLocks/>
          </p:cNvCxnSpPr>
          <p:nvPr/>
        </p:nvCxnSpPr>
        <p:spPr>
          <a:xfrm flipH="1" flipV="1">
            <a:off x="3523852" y="9708742"/>
            <a:ext cx="132525" cy="4765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20C5852-2F51-B618-6E25-93756B20F831}"/>
              </a:ext>
            </a:extLst>
          </p:cNvPr>
          <p:cNvSpPr/>
          <p:nvPr/>
        </p:nvSpPr>
        <p:spPr>
          <a:xfrm>
            <a:off x="1339900" y="10287443"/>
            <a:ext cx="1699417" cy="800185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GB" sz="1200">
              <a:latin typeface="Calibri" panose="020F0502020204030204"/>
              <a:cs typeface="Calibri"/>
            </a:endParaRPr>
          </a:p>
          <a:p>
            <a:pPr algn="ctr">
              <a:defRPr/>
            </a:pPr>
            <a:endParaRPr lang="en-GB" sz="1200">
              <a:latin typeface="Calibri" panose="020F0502020204030204"/>
              <a:cs typeface="Calibri"/>
            </a:endParaRPr>
          </a:p>
          <a:p>
            <a:pPr algn="ctr">
              <a:defRPr/>
            </a:pPr>
            <a:r>
              <a:rPr lang="en-GB" sz="1200">
                <a:latin typeface="Calibri" panose="020F0502020204030204"/>
                <a:cs typeface="Calibri"/>
              </a:rPr>
              <a:t>What is everything made of and how        it behaves. How dissolving works.</a:t>
            </a:r>
            <a:endParaRPr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FE9B4E9-7CB9-810E-E1EB-79283DE88828}"/>
              </a:ext>
            </a:extLst>
          </p:cNvPr>
          <p:cNvCxnSpPr>
            <a:cxnSpLocks/>
          </p:cNvCxnSpPr>
          <p:nvPr/>
        </p:nvCxnSpPr>
        <p:spPr>
          <a:xfrm flipH="1" flipV="1">
            <a:off x="1477242" y="9910736"/>
            <a:ext cx="839822" cy="45276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12071C36-400E-D4AE-53F0-8959209DB9B9}"/>
              </a:ext>
            </a:extLst>
          </p:cNvPr>
          <p:cNvSpPr/>
          <p:nvPr/>
        </p:nvSpPr>
        <p:spPr>
          <a:xfrm>
            <a:off x="4404226" y="9278342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8D641744-F296-F64C-D673-6EA204A084C8}"/>
              </a:ext>
            </a:extLst>
          </p:cNvPr>
          <p:cNvSpPr/>
          <p:nvPr/>
        </p:nvSpPr>
        <p:spPr>
          <a:xfrm>
            <a:off x="5289810" y="10191953"/>
            <a:ext cx="1994326" cy="72528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100">
                <a:latin typeface="Calibri" panose="020F0502020204030204"/>
                <a:cs typeface="Calibri"/>
              </a:rPr>
              <a:t>Types of energy stores and how its transferred. Making electrical circuits, light bulbs and lighthouse challenge.</a:t>
            </a:r>
            <a:endParaRPr lang="en-US" sz="1100">
              <a:ea typeface="+mn-ea"/>
              <a:cs typeface="+mn-cs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4C8CDCF-55A7-4F59-DC0D-5E569128EAF1}"/>
              </a:ext>
            </a:extLst>
          </p:cNvPr>
          <p:cNvCxnSpPr>
            <a:cxnSpLocks/>
          </p:cNvCxnSpPr>
          <p:nvPr/>
        </p:nvCxnSpPr>
        <p:spPr>
          <a:xfrm flipH="1" flipV="1">
            <a:off x="5400811" y="9898446"/>
            <a:ext cx="45205" cy="4172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5756EEA0-2D5B-54CF-BA8B-82F6420007BB}"/>
              </a:ext>
            </a:extLst>
          </p:cNvPr>
          <p:cNvSpPr/>
          <p:nvPr/>
        </p:nvSpPr>
        <p:spPr>
          <a:xfrm>
            <a:off x="5316969" y="8335117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Pollination, fertilisation, seed dispersal, female and male human reproduction.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494F8E1-0CF4-57CC-3C88-43BD9A20456D}"/>
              </a:ext>
            </a:extLst>
          </p:cNvPr>
          <p:cNvCxnSpPr>
            <a:cxnSpLocks/>
          </p:cNvCxnSpPr>
          <p:nvPr/>
        </p:nvCxnSpPr>
        <p:spPr>
          <a:xfrm flipV="1">
            <a:off x="5415315" y="7711161"/>
            <a:ext cx="235583" cy="73558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E0D0F1F8-6065-C979-CF54-30DF0D6288E9}"/>
              </a:ext>
            </a:extLst>
          </p:cNvPr>
          <p:cNvSpPr/>
          <p:nvPr/>
        </p:nvSpPr>
        <p:spPr>
          <a:xfrm>
            <a:off x="2758386" y="8319500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Genetics, inheritance, mutations, natural selection, evolution, evidence and fossils.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774E763-9A9B-FE1C-CAA0-9D5FFCF74881}"/>
              </a:ext>
            </a:extLst>
          </p:cNvPr>
          <p:cNvCxnSpPr>
            <a:cxnSpLocks/>
          </p:cNvCxnSpPr>
          <p:nvPr/>
        </p:nvCxnSpPr>
        <p:spPr>
          <a:xfrm flipV="1">
            <a:off x="4471443" y="7941853"/>
            <a:ext cx="69148" cy="56874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EB9EF8B6-0C75-AC5E-5D97-DB3FECC16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39" y="8630454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1D1F7266-8CD2-AE5C-8319-AF5CB2B0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54" y="8103574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7477E71F-5C6D-C173-66EC-DF3C65744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63" y="8139826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C10DBA44-6F7F-7D67-58D5-266329406844}"/>
              </a:ext>
            </a:extLst>
          </p:cNvPr>
          <p:cNvSpPr/>
          <p:nvPr/>
        </p:nvSpPr>
        <p:spPr>
          <a:xfrm>
            <a:off x="1409317" y="6472535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Acids and alkalis: how we identify   them, how they react and the patterns  they show.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3A0FAB7-A315-B166-7287-28D1B69480EF}"/>
              </a:ext>
            </a:extLst>
          </p:cNvPr>
          <p:cNvCxnSpPr>
            <a:cxnSpLocks/>
          </p:cNvCxnSpPr>
          <p:nvPr/>
        </p:nvCxnSpPr>
        <p:spPr>
          <a:xfrm flipH="1" flipV="1">
            <a:off x="1011652" y="6395258"/>
            <a:ext cx="473566" cy="21855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A5437495-C1C7-8792-14F8-0BAA9837009E}"/>
              </a:ext>
            </a:extLst>
          </p:cNvPr>
          <p:cNvSpPr/>
          <p:nvPr/>
        </p:nvSpPr>
        <p:spPr>
          <a:xfrm>
            <a:off x="348085" y="7231654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C9E2673-CA82-2539-8641-A7AE60D355AC}"/>
              </a:ext>
            </a:extLst>
          </p:cNvPr>
          <p:cNvSpPr txBox="1"/>
          <p:nvPr/>
        </p:nvSpPr>
        <p:spPr>
          <a:xfrm rot="-10800000" flipV="1">
            <a:off x="466583" y="7323580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 Reactions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0D82CBBC-FD89-C03A-92DA-5E9E511EFC80}"/>
              </a:ext>
            </a:extLst>
          </p:cNvPr>
          <p:cNvSpPr/>
          <p:nvPr/>
        </p:nvSpPr>
        <p:spPr>
          <a:xfrm>
            <a:off x="345076" y="823109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Different types of reactions and how we write them as equations.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8B330F17-72E8-D969-02A6-C34B9D6F4DDD}"/>
              </a:ext>
            </a:extLst>
          </p:cNvPr>
          <p:cNvCxnSpPr>
            <a:cxnSpLocks/>
          </p:cNvCxnSpPr>
          <p:nvPr/>
        </p:nvCxnSpPr>
        <p:spPr>
          <a:xfrm flipV="1">
            <a:off x="1425401" y="7720461"/>
            <a:ext cx="281964" cy="58818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A990B3F3-C249-6CBF-0AFA-C2C6DA21C7E2}"/>
              </a:ext>
            </a:extLst>
          </p:cNvPr>
          <p:cNvSpPr/>
          <p:nvPr/>
        </p:nvSpPr>
        <p:spPr>
          <a:xfrm>
            <a:off x="3446815" y="6479383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science and geography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combine, how rocks and the  atmosphere develop.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077B262-01C6-01E7-4AE2-64CE1873EEF7}"/>
              </a:ext>
            </a:extLst>
          </p:cNvPr>
          <p:cNvCxnSpPr>
            <a:cxnSpLocks/>
          </p:cNvCxnSpPr>
          <p:nvPr/>
        </p:nvCxnSpPr>
        <p:spPr>
          <a:xfrm flipH="1" flipV="1">
            <a:off x="3987492" y="5962965"/>
            <a:ext cx="98094" cy="57473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D14D4666-1ACB-9363-58C0-E924179DA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37" y="8082941"/>
            <a:ext cx="621600" cy="9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Understanding Your Family's Pedigree – My Faulty Gene">
            <a:extLst>
              <a:ext uri="{FF2B5EF4-FFF2-40B4-BE49-F238E27FC236}">
                <a16:creationId xmlns:a16="http://schemas.microsoft.com/office/drawing/2014/main" id="{14745545-1135-057A-74C6-8BD637674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40" y="8773382"/>
            <a:ext cx="576935" cy="3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Oval 127">
            <a:extLst>
              <a:ext uri="{FF2B5EF4-FFF2-40B4-BE49-F238E27FC236}">
                <a16:creationId xmlns:a16="http://schemas.microsoft.com/office/drawing/2014/main" id="{78E8B989-8993-E605-8D3C-D7503AE88D71}"/>
              </a:ext>
            </a:extLst>
          </p:cNvPr>
          <p:cNvSpPr/>
          <p:nvPr/>
        </p:nvSpPr>
        <p:spPr>
          <a:xfrm>
            <a:off x="5200026" y="5556472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68EB272-A3E5-9236-8A15-BACF9E8144B3}"/>
              </a:ext>
            </a:extLst>
          </p:cNvPr>
          <p:cNvSpPr txBox="1"/>
          <p:nvPr/>
        </p:nvSpPr>
        <p:spPr>
          <a:xfrm rot="-10800000" flipV="1">
            <a:off x="5331676" y="5763611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8AF0D6B8-F37D-B6C2-7D06-5EFFF24D274F}"/>
              </a:ext>
            </a:extLst>
          </p:cNvPr>
          <p:cNvSpPr/>
          <p:nvPr/>
        </p:nvSpPr>
        <p:spPr>
          <a:xfrm>
            <a:off x="5456664" y="6444255"/>
            <a:ext cx="1994326" cy="725288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050">
                <a:latin typeface="Calibri" panose="020F0502020204030204"/>
                <a:cs typeface="Calibri"/>
              </a:rPr>
              <a:t>Types of forces, weight, mass, friction, resultant forces, how planes fly, magnets and making electromagnets.</a:t>
            </a:r>
            <a:endParaRPr lang="en-US" sz="1050">
              <a:cs typeface="Calibri" panose="020F0502020204030204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4B08CBA-B5C4-5D70-C5D4-C4C73346DB3E}"/>
              </a:ext>
            </a:extLst>
          </p:cNvPr>
          <p:cNvCxnSpPr>
            <a:cxnSpLocks/>
          </p:cNvCxnSpPr>
          <p:nvPr/>
        </p:nvCxnSpPr>
        <p:spPr>
          <a:xfrm flipV="1">
            <a:off x="5515632" y="6120180"/>
            <a:ext cx="182189" cy="46624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87A50C8B-CC0C-B0ED-25D9-2B97BD00E119}"/>
              </a:ext>
            </a:extLst>
          </p:cNvPr>
          <p:cNvSpPr/>
          <p:nvPr/>
        </p:nvSpPr>
        <p:spPr>
          <a:xfrm>
            <a:off x="4748932" y="4564052"/>
            <a:ext cx="1302926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Photosynthesis, respiration, limiting factors, diffusion.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A2918EC-F965-51F9-A582-89C4FCDB8173}"/>
              </a:ext>
            </a:extLst>
          </p:cNvPr>
          <p:cNvCxnSpPr>
            <a:cxnSpLocks/>
          </p:cNvCxnSpPr>
          <p:nvPr/>
        </p:nvCxnSpPr>
        <p:spPr>
          <a:xfrm flipV="1">
            <a:off x="4819463" y="4098026"/>
            <a:ext cx="428045" cy="60533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Oval 132">
            <a:extLst>
              <a:ext uri="{FF2B5EF4-FFF2-40B4-BE49-F238E27FC236}">
                <a16:creationId xmlns:a16="http://schemas.microsoft.com/office/drawing/2014/main" id="{ED93FFB6-69A9-C410-6CBC-DE0640D93D7E}"/>
              </a:ext>
            </a:extLst>
          </p:cNvPr>
          <p:cNvSpPr/>
          <p:nvPr/>
        </p:nvSpPr>
        <p:spPr>
          <a:xfrm>
            <a:off x="2476988" y="3662623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7A64550B-A5A0-159A-CA8D-9991561E2E63}"/>
              </a:ext>
            </a:extLst>
          </p:cNvPr>
          <p:cNvSpPr/>
          <p:nvPr/>
        </p:nvSpPr>
        <p:spPr>
          <a:xfrm>
            <a:off x="2081426" y="4523563"/>
            <a:ext cx="2472726" cy="92777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Applying different physical methods to separate different types of mixtures including an in depth look at the chemicals obtained from separating crude oil.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CCE48F0-202F-2F6B-95BC-A6542C900BE9}"/>
              </a:ext>
            </a:extLst>
          </p:cNvPr>
          <p:cNvCxnSpPr>
            <a:cxnSpLocks/>
          </p:cNvCxnSpPr>
          <p:nvPr/>
        </p:nvCxnSpPr>
        <p:spPr>
          <a:xfrm flipV="1">
            <a:off x="2433381" y="4057266"/>
            <a:ext cx="254841" cy="62065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4E0AD3F1-97EF-EA41-16F6-83D0A7A50263}"/>
              </a:ext>
            </a:extLst>
          </p:cNvPr>
          <p:cNvSpPr/>
          <p:nvPr/>
        </p:nvSpPr>
        <p:spPr>
          <a:xfrm>
            <a:off x="437460" y="3473033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CA020B4E-7702-B751-2507-9FFF48A89096}"/>
              </a:ext>
            </a:extLst>
          </p:cNvPr>
          <p:cNvSpPr/>
          <p:nvPr/>
        </p:nvSpPr>
        <p:spPr>
          <a:xfrm>
            <a:off x="87204" y="4611249"/>
            <a:ext cx="1900917" cy="72528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100">
                <a:latin typeface="Calibri" panose="020F0502020204030204"/>
                <a:cs typeface="Calibri"/>
              </a:rPr>
              <a:t>Understanding decimals, SI units, Graph drawing, calculating means, variables, range and resolution.</a:t>
            </a:r>
            <a:endParaRPr lang="en-US" sz="1100">
              <a:ea typeface="+mn-ea"/>
              <a:cs typeface="+mn-cs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5C3B164-4C9E-A4C6-0757-1F96EFD06E9F}"/>
              </a:ext>
            </a:extLst>
          </p:cNvPr>
          <p:cNvCxnSpPr>
            <a:cxnSpLocks/>
          </p:cNvCxnSpPr>
          <p:nvPr/>
        </p:nvCxnSpPr>
        <p:spPr>
          <a:xfrm flipV="1">
            <a:off x="174940" y="4028912"/>
            <a:ext cx="593657" cy="667237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20544611-84F1-6A69-1543-196A8F5C71CF}"/>
              </a:ext>
            </a:extLst>
          </p:cNvPr>
          <p:cNvSpPr/>
          <p:nvPr/>
        </p:nvSpPr>
        <p:spPr>
          <a:xfrm>
            <a:off x="6629866" y="2555633"/>
            <a:ext cx="2411156" cy="79351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050">
                <a:latin typeface="Calibri" panose="020F0502020204030204"/>
                <a:cs typeface="Calibri"/>
              </a:rPr>
              <a:t>Energy usage and how it is affected by political, economic and scientific issues. Renewable and non-renewable energy sources and the advantages and disadvantages.</a:t>
            </a:r>
            <a:endParaRPr lang="en-GB" sz="1050">
              <a:cs typeface="Calibri"/>
            </a:endParaRP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30B74D97-14B8-404D-10F0-10FD7EB44677}"/>
              </a:ext>
            </a:extLst>
          </p:cNvPr>
          <p:cNvSpPr/>
          <p:nvPr/>
        </p:nvSpPr>
        <p:spPr>
          <a:xfrm>
            <a:off x="3817983" y="2679971"/>
            <a:ext cx="2769061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rPr>
              <a:t>How chemists seek to minimise the use of limited resources such as energy and water, managing the environmental impact of human activity.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939B248-CFFB-1233-08FA-0DE6712F76EB}"/>
              </a:ext>
            </a:extLst>
          </p:cNvPr>
          <p:cNvSpPr/>
          <p:nvPr/>
        </p:nvSpPr>
        <p:spPr>
          <a:xfrm>
            <a:off x="1735926" y="2723502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and systems</a:t>
            </a: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non-communicable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diseases and treatments.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88D1F2EA-C877-CFC1-1029-30852AA1FB07}"/>
              </a:ext>
            </a:extLst>
          </p:cNvPr>
          <p:cNvSpPr/>
          <p:nvPr/>
        </p:nvSpPr>
        <p:spPr>
          <a:xfrm>
            <a:off x="3504106" y="1780298"/>
            <a:ext cx="1604396" cy="732352"/>
          </a:xfrm>
          <a:prstGeom prst="ellipse">
            <a:avLst/>
          </a:prstGeom>
          <a:solidFill>
            <a:srgbClr val="FF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9C1C61A-EBC8-E8E4-9B32-C9EA4AFE3298}"/>
              </a:ext>
            </a:extLst>
          </p:cNvPr>
          <p:cNvSpPr txBox="1"/>
          <p:nvPr/>
        </p:nvSpPr>
        <p:spPr>
          <a:xfrm rot="-10800000" flipV="1">
            <a:off x="3623552" y="1901789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Earth’s Resources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FBF9AB2B-A1D2-C600-6FC9-497A2424CE76}"/>
              </a:ext>
            </a:extLst>
          </p:cNvPr>
          <p:cNvSpPr/>
          <p:nvPr/>
        </p:nvSpPr>
        <p:spPr>
          <a:xfrm>
            <a:off x="5470791" y="1819765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E6A40B1-C4B7-FA76-9CFF-C7ECC5D38DF2}"/>
              </a:ext>
            </a:extLst>
          </p:cNvPr>
          <p:cNvSpPr txBox="1"/>
          <p:nvPr/>
        </p:nvSpPr>
        <p:spPr>
          <a:xfrm rot="-10800000" flipV="1">
            <a:off x="5599064" y="1951083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Energy Resources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AE2CDE27-C9FE-F1A6-D3A2-394B72E2FA9A}"/>
              </a:ext>
            </a:extLst>
          </p:cNvPr>
          <p:cNvCxnSpPr>
            <a:cxnSpLocks/>
          </p:cNvCxnSpPr>
          <p:nvPr/>
        </p:nvCxnSpPr>
        <p:spPr>
          <a:xfrm flipH="1" flipV="1">
            <a:off x="2758386" y="2361543"/>
            <a:ext cx="630324" cy="43197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C05EBF5F-7CD7-6070-265A-5D77C4F79BFE}"/>
              </a:ext>
            </a:extLst>
          </p:cNvPr>
          <p:cNvCxnSpPr>
            <a:cxnSpLocks/>
          </p:cNvCxnSpPr>
          <p:nvPr/>
        </p:nvCxnSpPr>
        <p:spPr>
          <a:xfrm flipH="1" flipV="1">
            <a:off x="3802595" y="2237896"/>
            <a:ext cx="89542" cy="58076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483139F3-E40C-8590-9F39-BA15469D5274}"/>
              </a:ext>
            </a:extLst>
          </p:cNvPr>
          <p:cNvCxnSpPr>
            <a:cxnSpLocks/>
          </p:cNvCxnSpPr>
          <p:nvPr/>
        </p:nvCxnSpPr>
        <p:spPr>
          <a:xfrm flipH="1" flipV="1">
            <a:off x="6861246" y="2306337"/>
            <a:ext cx="324306" cy="40983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5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815CD0B0-1C9F-1DD3-CEE3-BBD58B12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41" y="4463899"/>
            <a:ext cx="439902" cy="4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Blood Cells Blood Corpuscles #EZbys8 - Clipart Suggest">
            <a:extLst>
              <a:ext uri="{FF2B5EF4-FFF2-40B4-BE49-F238E27FC236}">
                <a16:creationId xmlns:a16="http://schemas.microsoft.com/office/drawing/2014/main" id="{401011AC-3EE6-98D9-8438-A9BA7EEF4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04" y="2907403"/>
            <a:ext cx="639722" cy="4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2" descr="Running - Runner Png, Transparent Png - kindpng">
            <a:extLst>
              <a:ext uri="{FF2B5EF4-FFF2-40B4-BE49-F238E27FC236}">
                <a16:creationId xmlns:a16="http://schemas.microsoft.com/office/drawing/2014/main" id="{04C62902-CDEE-91BD-0519-2DB565E32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36" y="5119017"/>
            <a:ext cx="606240" cy="4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10" descr="Hemoglobin - Wikipedia">
            <a:extLst>
              <a:ext uri="{FF2B5EF4-FFF2-40B4-BE49-F238E27FC236}">
                <a16:creationId xmlns:a16="http://schemas.microsoft.com/office/drawing/2014/main" id="{37BC55D6-81DB-C586-5243-8788AA7B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837" y="2541522"/>
            <a:ext cx="539464" cy="5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EB0DB7B8-9D72-96D0-6CC7-35492B40541D}"/>
              </a:ext>
            </a:extLst>
          </p:cNvPr>
          <p:cNvSpPr txBox="1"/>
          <p:nvPr/>
        </p:nvSpPr>
        <p:spPr>
          <a:xfrm rot="-10800000" flipV="1">
            <a:off x="271748" y="5851611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Acids and Metals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A6396F-8E33-F96C-D289-5276FAF9F553}"/>
              </a:ext>
            </a:extLst>
          </p:cNvPr>
          <p:cNvSpPr txBox="1"/>
          <p:nvPr/>
        </p:nvSpPr>
        <p:spPr>
          <a:xfrm rot="-10800000" flipV="1">
            <a:off x="555009" y="3678473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Practical Skills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9002D01-7054-0F15-D95A-CA8A5ACA0C68}"/>
              </a:ext>
            </a:extLst>
          </p:cNvPr>
          <p:cNvSpPr txBox="1"/>
          <p:nvPr/>
        </p:nvSpPr>
        <p:spPr>
          <a:xfrm rot="-10800000" flipV="1">
            <a:off x="2593565" y="3760342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Separating Mixtures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79BF4708-44A7-2D97-2E79-480446F5E4D0}"/>
              </a:ext>
            </a:extLst>
          </p:cNvPr>
          <p:cNvSpPr txBox="1"/>
          <p:nvPr/>
        </p:nvSpPr>
        <p:spPr>
          <a:xfrm rot="-10800000" flipV="1">
            <a:off x="4532249" y="9382621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and Electricity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06FBD6F7-258A-EE2B-9751-F370036CFC69}"/>
              </a:ext>
            </a:extLst>
          </p:cNvPr>
          <p:cNvSpPr/>
          <p:nvPr/>
        </p:nvSpPr>
        <p:spPr>
          <a:xfrm>
            <a:off x="1193847" y="11165535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DBC6AC9-D047-41FB-2557-987101405815}"/>
              </a:ext>
            </a:extLst>
          </p:cNvPr>
          <p:cNvSpPr txBox="1"/>
          <p:nvPr/>
        </p:nvSpPr>
        <p:spPr>
          <a:xfrm rot="-10800000" flipV="1">
            <a:off x="1256072" y="11286036"/>
            <a:ext cx="14799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Interdependence and Variation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A8D6F62D-8C0F-BD7F-7AA7-2D86B259AE2F}"/>
              </a:ext>
            </a:extLst>
          </p:cNvPr>
          <p:cNvSpPr/>
          <p:nvPr/>
        </p:nvSpPr>
        <p:spPr>
          <a:xfrm>
            <a:off x="202960" y="1192426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Organism interactions, and human impacts, </a:t>
            </a: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genetics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introduction. 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023DEFAA-F780-43C5-B34A-C2C5CE2511AC}"/>
              </a:ext>
            </a:extLst>
          </p:cNvPr>
          <p:cNvCxnSpPr>
            <a:cxnSpLocks/>
          </p:cNvCxnSpPr>
          <p:nvPr/>
        </p:nvCxnSpPr>
        <p:spPr>
          <a:xfrm flipV="1">
            <a:off x="1011652" y="11586025"/>
            <a:ext cx="382052" cy="43086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Oval 170">
            <a:extLst>
              <a:ext uri="{FF2B5EF4-FFF2-40B4-BE49-F238E27FC236}">
                <a16:creationId xmlns:a16="http://schemas.microsoft.com/office/drawing/2014/main" id="{D1DBEB16-8B3D-B536-E6BF-679040D06923}"/>
              </a:ext>
            </a:extLst>
          </p:cNvPr>
          <p:cNvSpPr/>
          <p:nvPr/>
        </p:nvSpPr>
        <p:spPr>
          <a:xfrm>
            <a:off x="7350257" y="7670405"/>
            <a:ext cx="1604396" cy="732352"/>
          </a:xfrm>
          <a:prstGeom prst="ellipse">
            <a:avLst/>
          </a:prstGeom>
          <a:solidFill>
            <a:srgbClr val="CCFFCC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ED0F29E9-7E39-2C65-8245-0DEEFB1E9B9C}"/>
              </a:ext>
            </a:extLst>
          </p:cNvPr>
          <p:cNvSpPr txBox="1"/>
          <p:nvPr/>
        </p:nvSpPr>
        <p:spPr>
          <a:xfrm rot="-10800000" flipV="1">
            <a:off x="7478280" y="7898627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Nutrition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F763C0DD-99CC-72CC-902B-8E8B2F92FCD0}"/>
              </a:ext>
            </a:extLst>
          </p:cNvPr>
          <p:cNvSpPr/>
          <p:nvPr/>
        </p:nvSpPr>
        <p:spPr>
          <a:xfrm>
            <a:off x="7596982" y="6535019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Keeping a balanced die, health impacts, the digestive system, and enzymes.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032A8D6D-A0E5-58D1-3406-940631D7D959}"/>
              </a:ext>
            </a:extLst>
          </p:cNvPr>
          <p:cNvSpPr/>
          <p:nvPr/>
        </p:nvSpPr>
        <p:spPr>
          <a:xfrm>
            <a:off x="7431779" y="5482402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2FA3CA9-6262-0CF7-98F0-1CAA11C2015C}"/>
              </a:ext>
            </a:extLst>
          </p:cNvPr>
          <p:cNvSpPr txBox="1"/>
          <p:nvPr/>
        </p:nvSpPr>
        <p:spPr>
          <a:xfrm rot="-10800000" flipV="1">
            <a:off x="7533580" y="5695250"/>
            <a:ext cx="134835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Waves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BDA60C04-7BD1-9D71-507B-075E2CF04B92}"/>
              </a:ext>
            </a:extLst>
          </p:cNvPr>
          <p:cNvSpPr/>
          <p:nvPr/>
        </p:nvSpPr>
        <p:spPr>
          <a:xfrm>
            <a:off x="6137095" y="473112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200">
                <a:latin typeface="Calibri" panose="020F0502020204030204"/>
                <a:cs typeface="Calibri"/>
              </a:rPr>
              <a:t>Sound, frequency, amplitude, how we hear, light, colour, reflection and refraction.</a:t>
            </a:r>
            <a:endParaRPr lang="en-US" sz="1200">
              <a:cs typeface="Calibri" panose="020F0502020204030204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A615DB0-1477-4351-423F-BE97E471EC0A}"/>
              </a:ext>
            </a:extLst>
          </p:cNvPr>
          <p:cNvCxnSpPr>
            <a:cxnSpLocks/>
          </p:cNvCxnSpPr>
          <p:nvPr/>
        </p:nvCxnSpPr>
        <p:spPr>
          <a:xfrm flipH="1" flipV="1">
            <a:off x="7851497" y="5176281"/>
            <a:ext cx="170248" cy="43511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F996E95-3B8B-2699-34C9-B65FA14F4570}"/>
              </a:ext>
            </a:extLst>
          </p:cNvPr>
          <p:cNvCxnSpPr>
            <a:cxnSpLocks/>
          </p:cNvCxnSpPr>
          <p:nvPr/>
        </p:nvCxnSpPr>
        <p:spPr>
          <a:xfrm flipH="1" flipV="1">
            <a:off x="7735887" y="7157197"/>
            <a:ext cx="272079" cy="62293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7AF75BE3-83CA-CFB8-CEF4-D7D0E1F4A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33" y="12016891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548AFDFB-0C1F-9CCF-3B20-DAECD5AE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982" y="11428373"/>
            <a:ext cx="804183" cy="12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251D1A30-088B-5E8D-5092-0E70380E952A}"/>
              </a:ext>
            </a:extLst>
          </p:cNvPr>
          <p:cNvSpPr/>
          <p:nvPr/>
        </p:nvSpPr>
        <p:spPr>
          <a:xfrm>
            <a:off x="7386508" y="10070266"/>
            <a:ext cx="1845964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GB" sz="1100">
                <a:latin typeface="Calibri" panose="020F0502020204030204"/>
                <a:cs typeface="Calibri"/>
              </a:rPr>
              <a:t>How to use a thermometer, state changes, expansion, heat, conduction, convection and radiation.</a:t>
            </a:r>
            <a:endParaRPr lang="en-US" sz="1100"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A10D8F28-049B-23DE-6665-17738DBD7B2B}"/>
              </a:ext>
            </a:extLst>
          </p:cNvPr>
          <p:cNvSpPr/>
          <p:nvPr/>
        </p:nvSpPr>
        <p:spPr>
          <a:xfrm>
            <a:off x="6271327" y="9289227"/>
            <a:ext cx="1604396" cy="732352"/>
          </a:xfrm>
          <a:prstGeom prst="ellipse">
            <a:avLst/>
          </a:prstGeom>
          <a:solidFill>
            <a:srgbClr val="FFCCFF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5D93C3A-5009-0FF3-A67E-74D3C354A71F}"/>
              </a:ext>
            </a:extLst>
          </p:cNvPr>
          <p:cNvSpPr txBox="1"/>
          <p:nvPr/>
        </p:nvSpPr>
        <p:spPr>
          <a:xfrm rot="-10800000" flipV="1">
            <a:off x="6398194" y="9402812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 and Energy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CBD2D62B-8F58-C0BF-1CB2-C0ECF055F6DB}"/>
              </a:ext>
            </a:extLst>
          </p:cNvPr>
          <p:cNvCxnSpPr>
            <a:cxnSpLocks/>
          </p:cNvCxnSpPr>
          <p:nvPr/>
        </p:nvCxnSpPr>
        <p:spPr>
          <a:xfrm flipH="1" flipV="1">
            <a:off x="7258626" y="9898446"/>
            <a:ext cx="250087" cy="48787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Human digestive system Royalty Free Vector Image">
            <a:extLst>
              <a:ext uri="{FF2B5EF4-FFF2-40B4-BE49-F238E27FC236}">
                <a16:creationId xmlns:a16="http://schemas.microsoft.com/office/drawing/2014/main" id="{9B57618F-AD86-8264-6640-F5D719F97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8920131" y="7167524"/>
            <a:ext cx="536081" cy="7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78,189 Oil Drop Stock Photos, Pictures &amp; Royalty-Free Images - iStock">
            <a:extLst>
              <a:ext uri="{FF2B5EF4-FFF2-40B4-BE49-F238E27FC236}">
                <a16:creationId xmlns:a16="http://schemas.microsoft.com/office/drawing/2014/main" id="{28A8ADD8-0354-2A92-7E14-7AAD5236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71" y="6252456"/>
            <a:ext cx="508986" cy="5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E494421-09C2-E62A-05C1-D49C2E2110A1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1999"/>
          <a:stretch/>
        </p:blipFill>
        <p:spPr>
          <a:xfrm>
            <a:off x="2744580" y="10615223"/>
            <a:ext cx="551580" cy="60314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D71C052-9620-19A3-2EC6-00354605FC03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67906" t="14813" r="25517" b="25041"/>
          <a:stretch/>
        </p:blipFill>
        <p:spPr>
          <a:xfrm>
            <a:off x="3302022" y="10020473"/>
            <a:ext cx="149669" cy="68433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C443913-C245-93E8-EDAD-4C74AB783C3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28689" r="38301"/>
          <a:stretch/>
        </p:blipFill>
        <p:spPr>
          <a:xfrm>
            <a:off x="4800537" y="10637594"/>
            <a:ext cx="304931" cy="47466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5383C1E6-A115-55E7-49AD-591521B85148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1664"/>
          <a:stretch/>
        </p:blipFill>
        <p:spPr>
          <a:xfrm>
            <a:off x="464212" y="8858627"/>
            <a:ext cx="1684512" cy="374067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C85A64B-067D-CCAB-8D37-4D15EABB2A11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87965" t="4529" r="3038" b="86148"/>
          <a:stretch/>
        </p:blipFill>
        <p:spPr>
          <a:xfrm>
            <a:off x="1265276" y="6825586"/>
            <a:ext cx="323777" cy="34917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579ECA9F-75FD-26AC-78CB-8B6C7C5E05AD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012" t="43741" r="88465" b="43759"/>
          <a:stretch/>
        </p:blipFill>
        <p:spPr>
          <a:xfrm>
            <a:off x="3043663" y="6827017"/>
            <a:ext cx="333193" cy="455134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B0CB3C17-99A3-31D0-4A00-D6C528CCD27E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27782" t="2696" r="60029" b="86861"/>
          <a:stretch/>
        </p:blipFill>
        <p:spPr>
          <a:xfrm>
            <a:off x="2686014" y="7014221"/>
            <a:ext cx="320729" cy="28595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C5705D58-BA90-8A25-2375-3C4CED2ED91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21301" t="6836" r="23650" b="7135"/>
          <a:stretch/>
        </p:blipFill>
        <p:spPr>
          <a:xfrm>
            <a:off x="3396740" y="6347667"/>
            <a:ext cx="413713" cy="479934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AA972C21-91D6-D587-C105-E8721FCE7CA5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6695" t="7162" r="52018" b="47385"/>
          <a:stretch/>
        </p:blipFill>
        <p:spPr>
          <a:xfrm>
            <a:off x="4915663" y="6457020"/>
            <a:ext cx="482372" cy="40838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5D458FBB-E8A8-37C2-1A07-9D2EBB28B640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3048" t="11120" r="8010" b="10866"/>
          <a:stretch/>
        </p:blipFill>
        <p:spPr>
          <a:xfrm>
            <a:off x="4197431" y="4410437"/>
            <a:ext cx="459952" cy="341843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4BA0635-09FB-6F08-F382-21287F6D496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flipH="1">
            <a:off x="2032711" y="4408466"/>
            <a:ext cx="315643" cy="529637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F96998-DC6D-1D3E-DD4C-50CBFFE0B0D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8523" t="19512" r="18387" b="19212"/>
          <a:stretch/>
        </p:blipFill>
        <p:spPr>
          <a:xfrm>
            <a:off x="3943078" y="3243877"/>
            <a:ext cx="390633" cy="379402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8BE744F6-7B02-7389-2572-FE8CFCE4C71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171884" y="3246054"/>
            <a:ext cx="318901" cy="3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3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5081754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064029" y="910206"/>
            <a:ext cx="749600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 Biology KS4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328941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2E700D-D9C6-B34F-B275-729C7E2C5256}"/>
              </a:ext>
            </a:extLst>
          </p:cNvPr>
          <p:cNvSpPr/>
          <p:nvPr/>
        </p:nvSpPr>
        <p:spPr>
          <a:xfrm>
            <a:off x="2887515" y="8997731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681AA1-0240-DD78-8D43-70335F9ADA65}"/>
              </a:ext>
            </a:extLst>
          </p:cNvPr>
          <p:cNvSpPr/>
          <p:nvPr/>
        </p:nvSpPr>
        <p:spPr>
          <a:xfrm>
            <a:off x="3034327" y="9139019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97CF8B-47CC-0140-C08C-4BEEB03BEC5C}"/>
              </a:ext>
            </a:extLst>
          </p:cNvPr>
          <p:cNvSpPr/>
          <p:nvPr/>
        </p:nvSpPr>
        <p:spPr>
          <a:xfrm>
            <a:off x="7256030" y="3347505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B312BD-59F6-20C0-921B-4E284FF0246C}"/>
              </a:ext>
            </a:extLst>
          </p:cNvPr>
          <p:cNvSpPr/>
          <p:nvPr/>
        </p:nvSpPr>
        <p:spPr>
          <a:xfrm>
            <a:off x="7402842" y="3488793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0C2ED3-3E2D-45F9-08CB-F0D180C06731}"/>
              </a:ext>
            </a:extLst>
          </p:cNvPr>
          <p:cNvSpPr/>
          <p:nvPr/>
        </p:nvSpPr>
        <p:spPr>
          <a:xfrm>
            <a:off x="3228070" y="9185642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B441D3-798A-643C-2D87-733788B3CC9E}"/>
              </a:ext>
            </a:extLst>
          </p:cNvPr>
          <p:cNvSpPr/>
          <p:nvPr/>
        </p:nvSpPr>
        <p:spPr>
          <a:xfrm>
            <a:off x="3129999" y="9332495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DB2C8C-A2E8-FA22-AAA2-B9833B90CDE1}"/>
              </a:ext>
            </a:extLst>
          </p:cNvPr>
          <p:cNvSpPr/>
          <p:nvPr/>
        </p:nvSpPr>
        <p:spPr>
          <a:xfrm>
            <a:off x="7596585" y="358024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186223-B4E7-03A2-1C4F-13DF5A1095C1}"/>
              </a:ext>
            </a:extLst>
          </p:cNvPr>
          <p:cNvSpPr/>
          <p:nvPr/>
        </p:nvSpPr>
        <p:spPr>
          <a:xfrm>
            <a:off x="7498514" y="372709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20328" y="123977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7" y="138662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4457108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4603920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4797663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4855885" y="1119785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70D13D6-3830-8D4F-5C45-AE60A9DC3634}"/>
              </a:ext>
            </a:extLst>
          </p:cNvPr>
          <p:cNvSpPr/>
          <p:nvPr/>
        </p:nvSpPr>
        <p:spPr>
          <a:xfrm>
            <a:off x="4462130" y="925456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AD2994-B8E3-A9F3-CB16-697FA64CE180}"/>
              </a:ext>
            </a:extLst>
          </p:cNvPr>
          <p:cNvSpPr txBox="1"/>
          <p:nvPr/>
        </p:nvSpPr>
        <p:spPr>
          <a:xfrm rot="-10800000" flipV="1">
            <a:off x="4590153" y="9375063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Cell Biology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8FFB39F-67DE-3678-CAA4-BB599F2769F6}"/>
              </a:ext>
            </a:extLst>
          </p:cNvPr>
          <p:cNvSpPr/>
          <p:nvPr/>
        </p:nvSpPr>
        <p:spPr>
          <a:xfrm>
            <a:off x="5685796" y="744101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476F8-15D3-F97E-015B-68E762A76D49}"/>
              </a:ext>
            </a:extLst>
          </p:cNvPr>
          <p:cNvSpPr txBox="1"/>
          <p:nvPr/>
        </p:nvSpPr>
        <p:spPr>
          <a:xfrm rot="-10800000" flipV="1">
            <a:off x="5813819" y="7453789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Organisation of Animals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5A9AE0-4269-9135-59B6-5E07683DA496}"/>
              </a:ext>
            </a:extLst>
          </p:cNvPr>
          <p:cNvSpPr/>
          <p:nvPr/>
        </p:nvSpPr>
        <p:spPr>
          <a:xfrm>
            <a:off x="298935" y="714809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E02074-6B1C-A05E-AAB9-89861234B9C6}"/>
              </a:ext>
            </a:extLst>
          </p:cNvPr>
          <p:cNvSpPr txBox="1"/>
          <p:nvPr/>
        </p:nvSpPr>
        <p:spPr>
          <a:xfrm rot="-10800000" flipV="1">
            <a:off x="298935" y="7268593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Infection and Response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0A48C9E-C877-F807-9ED1-1CE76DDCA328}"/>
              </a:ext>
            </a:extLst>
          </p:cNvPr>
          <p:cNvSpPr/>
          <p:nvPr/>
        </p:nvSpPr>
        <p:spPr>
          <a:xfrm>
            <a:off x="4590153" y="552953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280F4CD-76AF-5C16-928E-8B05EC499F94}"/>
              </a:ext>
            </a:extLst>
          </p:cNvPr>
          <p:cNvSpPr txBox="1"/>
          <p:nvPr/>
        </p:nvSpPr>
        <p:spPr>
          <a:xfrm rot="-10800000" flipV="1">
            <a:off x="4590153" y="5650035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Bioenergetics and Plants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0CA86CA-3225-CE94-5959-32C88FC116C9}"/>
              </a:ext>
            </a:extLst>
          </p:cNvPr>
          <p:cNvSpPr/>
          <p:nvPr/>
        </p:nvSpPr>
        <p:spPr>
          <a:xfrm>
            <a:off x="5605100" y="367134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4BA110-8812-CA17-B094-1CB96CDC11CE}"/>
              </a:ext>
            </a:extLst>
          </p:cNvPr>
          <p:cNvSpPr txBox="1"/>
          <p:nvPr/>
        </p:nvSpPr>
        <p:spPr>
          <a:xfrm rot="-10800000" flipV="1">
            <a:off x="5733123" y="3791844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Homeostasis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27FF6E0-67BD-CC40-5E5E-F828100745D4}"/>
              </a:ext>
            </a:extLst>
          </p:cNvPr>
          <p:cNvSpPr/>
          <p:nvPr/>
        </p:nvSpPr>
        <p:spPr>
          <a:xfrm>
            <a:off x="2572897" y="179334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120534-0F40-5166-0A07-F2A0C871D228}"/>
              </a:ext>
            </a:extLst>
          </p:cNvPr>
          <p:cNvSpPr txBox="1"/>
          <p:nvPr/>
        </p:nvSpPr>
        <p:spPr>
          <a:xfrm rot="-10800000" flipV="1">
            <a:off x="2572897" y="2021568"/>
            <a:ext cx="16043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Ecology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AA39633-890E-1EC0-F8DB-D0E1B7564770}"/>
              </a:ext>
            </a:extLst>
          </p:cNvPr>
          <p:cNvSpPr/>
          <p:nvPr/>
        </p:nvSpPr>
        <p:spPr>
          <a:xfrm>
            <a:off x="451665" y="337969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BD450C-5DCE-A9DF-F412-CAEA66FA5D30}"/>
              </a:ext>
            </a:extLst>
          </p:cNvPr>
          <p:cNvSpPr txBox="1"/>
          <p:nvPr/>
        </p:nvSpPr>
        <p:spPr>
          <a:xfrm rot="-10800000" flipV="1">
            <a:off x="579688" y="3500198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Genetics and Inheritance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451303" y="1089116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-10800000" flipV="1">
            <a:off x="579326" y="10903948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Circulation and Health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90C854-41A4-3330-FC9E-602FDFA026E2}"/>
              </a:ext>
            </a:extLst>
          </p:cNvPr>
          <p:cNvSpPr/>
          <p:nvPr/>
        </p:nvSpPr>
        <p:spPr>
          <a:xfrm>
            <a:off x="3956355" y="63129"/>
            <a:ext cx="5118222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 All life on Earth shares a fundamental goal; to learn, survive and thrive.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C3ADE29-4B37-9BFB-F4B7-14F40A1B1846}"/>
              </a:ext>
            </a:extLst>
          </p:cNvPr>
          <p:cNvSpPr/>
          <p:nvPr/>
        </p:nvSpPr>
        <p:spPr>
          <a:xfrm>
            <a:off x="2345657" y="2794520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Ecosystems, materials and cycling, animal and plant interactions, abiotic and biotic factors. Sustainability, and threats to biodiversity.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8D3023B-006C-D79A-CC87-E2090CA68636}"/>
              </a:ext>
            </a:extLst>
          </p:cNvPr>
          <p:cNvSpPr/>
          <p:nvPr/>
        </p:nvSpPr>
        <p:spPr>
          <a:xfrm>
            <a:off x="298935" y="444988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Meiosis and mitosis, cellular DNA and its function, genetic inheritance and disorders, evolution and speciation, gene technologies.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D1B1DD9-4028-AEC7-4EFC-3E3B789A01A5}"/>
              </a:ext>
            </a:extLst>
          </p:cNvPr>
          <p:cNvSpPr/>
          <p:nvPr/>
        </p:nvSpPr>
        <p:spPr>
          <a:xfrm>
            <a:off x="4634416" y="448018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Interpreting stimulus and co-ordinating responses within the nervous and endocrine system, reproduction, contraception and fertility,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EDD15D3-A5D3-1434-EB8A-ECBE81507F9E}"/>
              </a:ext>
            </a:extLst>
          </p:cNvPr>
          <p:cNvCxnSpPr>
            <a:cxnSpLocks/>
          </p:cNvCxnSpPr>
          <p:nvPr/>
        </p:nvCxnSpPr>
        <p:spPr>
          <a:xfrm flipH="1" flipV="1">
            <a:off x="7006400" y="4044889"/>
            <a:ext cx="283792" cy="59742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033A4D4-6117-6B72-6FF0-A47E47CA0303}"/>
              </a:ext>
            </a:extLst>
          </p:cNvPr>
          <p:cNvSpPr/>
          <p:nvPr/>
        </p:nvSpPr>
        <p:spPr>
          <a:xfrm>
            <a:off x="5887981" y="6444068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 tissues, organs and systems, photosynthesis and respiration,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rates, exercise and metabolism.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Transpiration and translocation.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1AC318A-FF0C-E3C7-C7B6-0EF941EA8278}"/>
              </a:ext>
            </a:extLst>
          </p:cNvPr>
          <p:cNvCxnSpPr>
            <a:cxnSpLocks/>
          </p:cNvCxnSpPr>
          <p:nvPr/>
        </p:nvCxnSpPr>
        <p:spPr>
          <a:xfrm flipH="1" flipV="1">
            <a:off x="5938504" y="5999296"/>
            <a:ext cx="164133" cy="62336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529BA55-BBCD-2448-953C-12535DB47727}"/>
              </a:ext>
            </a:extLst>
          </p:cNvPr>
          <p:cNvSpPr/>
          <p:nvPr/>
        </p:nvSpPr>
        <p:spPr>
          <a:xfrm>
            <a:off x="1739740" y="6365669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Pathogens are microorganisms causing infectious disease, treatment and prevention, vaccinations and drug trials. In humans and plants.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BA2DE9C-2E12-50F8-5B90-E029BB6C4978}"/>
              </a:ext>
            </a:extLst>
          </p:cNvPr>
          <p:cNvCxnSpPr>
            <a:cxnSpLocks/>
          </p:cNvCxnSpPr>
          <p:nvPr/>
        </p:nvCxnSpPr>
        <p:spPr>
          <a:xfrm flipV="1">
            <a:off x="1453557" y="6622664"/>
            <a:ext cx="375210" cy="630294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4531208-27B5-766E-E28D-B0240455C83D}"/>
              </a:ext>
            </a:extLst>
          </p:cNvPr>
          <p:cNvCxnSpPr>
            <a:cxnSpLocks/>
          </p:cNvCxnSpPr>
          <p:nvPr/>
        </p:nvCxnSpPr>
        <p:spPr>
          <a:xfrm flipH="1" flipV="1">
            <a:off x="2777046" y="2283893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5F57F47-0388-3E43-C320-94CF8FF0E02F}"/>
              </a:ext>
            </a:extLst>
          </p:cNvPr>
          <p:cNvCxnSpPr>
            <a:cxnSpLocks/>
          </p:cNvCxnSpPr>
          <p:nvPr/>
        </p:nvCxnSpPr>
        <p:spPr>
          <a:xfrm flipV="1">
            <a:off x="392853" y="3838180"/>
            <a:ext cx="227967" cy="72286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2CE2408-600C-2D3F-7575-A12117702B62}"/>
              </a:ext>
            </a:extLst>
          </p:cNvPr>
          <p:cNvSpPr/>
          <p:nvPr/>
        </p:nvSpPr>
        <p:spPr>
          <a:xfrm>
            <a:off x="4812030" y="833490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 of organisation of the human body, digestion using enzymes and nutrition.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8399188-290C-5715-27E6-60BC620E433E}"/>
              </a:ext>
            </a:extLst>
          </p:cNvPr>
          <p:cNvCxnSpPr>
            <a:cxnSpLocks/>
          </p:cNvCxnSpPr>
          <p:nvPr/>
        </p:nvCxnSpPr>
        <p:spPr>
          <a:xfrm flipH="1" flipV="1">
            <a:off x="6900110" y="8027596"/>
            <a:ext cx="502732" cy="44168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430BF21-143A-23E1-D88F-23C8FDE8C84E}"/>
              </a:ext>
            </a:extLst>
          </p:cNvPr>
          <p:cNvSpPr/>
          <p:nvPr/>
        </p:nvSpPr>
        <p:spPr>
          <a:xfrm>
            <a:off x="5726170" y="10159262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Exploring structural differences and functionality of cells within organisms. Cell division by mitosis and then specialisation and differentiation.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6FD4B96-7565-559D-C08B-2E84E685E84F}"/>
              </a:ext>
            </a:extLst>
          </p:cNvPr>
          <p:cNvCxnSpPr>
            <a:cxnSpLocks/>
          </p:cNvCxnSpPr>
          <p:nvPr/>
        </p:nvCxnSpPr>
        <p:spPr>
          <a:xfrm flipH="1" flipV="1">
            <a:off x="5757450" y="9742323"/>
            <a:ext cx="130531" cy="550212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022E421-FA95-97FB-9F07-A75E0FA8CA04}"/>
              </a:ext>
            </a:extLst>
          </p:cNvPr>
          <p:cNvSpPr/>
          <p:nvPr/>
        </p:nvSpPr>
        <p:spPr>
          <a:xfrm>
            <a:off x="549379" y="11949500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and circulatory system,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prstClr val="black"/>
                </a:solidFill>
                <a:latin typeface="Calibri" panose="020F0502020204030204"/>
              </a:rPr>
              <a:t>the respiratory system,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CHD,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 and non-communicable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diseases and medical treatments.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C8E4075-682A-5E9C-0EFA-9B74B942C0B0}"/>
              </a:ext>
            </a:extLst>
          </p:cNvPr>
          <p:cNvCxnSpPr>
            <a:cxnSpLocks/>
          </p:cNvCxnSpPr>
          <p:nvPr/>
        </p:nvCxnSpPr>
        <p:spPr>
          <a:xfrm flipH="1" flipV="1">
            <a:off x="583120" y="11352942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A1A72EE1-6389-77CF-BC6B-D0ED2DD6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721E74F1-5295-0235-A93E-1F0F4FFA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731149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2A2593-AA53-8E76-45ED-1236C7448FE6}"/>
              </a:ext>
            </a:extLst>
          </p:cNvPr>
          <p:cNvSpPr/>
          <p:nvPr/>
        </p:nvSpPr>
        <p:spPr>
          <a:xfrm rot="19800000">
            <a:off x="1441699" y="11468868"/>
            <a:ext cx="1296873" cy="978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055E656C-550C-ACD7-CB3A-9AB5EC581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18" y="2805816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B807FAD2-6E47-E66F-829C-8C92E3CDE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16" y="10491646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60C49C32-04F7-A9B3-8A8C-6BF69B81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7" y="4342110"/>
            <a:ext cx="804183" cy="12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lood Cells Blood Corpuscles #EZbys8 - Clipart Suggest">
            <a:extLst>
              <a:ext uri="{FF2B5EF4-FFF2-40B4-BE49-F238E27FC236}">
                <a16:creationId xmlns:a16="http://schemas.microsoft.com/office/drawing/2014/main" id="{FC3198FF-F992-179B-673F-09A29A85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40" y="12019646"/>
            <a:ext cx="930653" cy="6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uman digestive system Royalty Free Vector Image">
            <a:extLst>
              <a:ext uri="{FF2B5EF4-FFF2-40B4-BE49-F238E27FC236}">
                <a16:creationId xmlns:a16="http://schemas.microsoft.com/office/drawing/2014/main" id="{897798B2-6EF1-013D-23F8-F19A18201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4506775" y="8268084"/>
            <a:ext cx="536081" cy="7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unning - Runner Png, Transparent Png - kindpng">
            <a:extLst>
              <a:ext uri="{FF2B5EF4-FFF2-40B4-BE49-F238E27FC236}">
                <a16:creationId xmlns:a16="http://schemas.microsoft.com/office/drawing/2014/main" id="{928CE81C-2C6B-6995-91D2-D4B0F8943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714" y="6098226"/>
            <a:ext cx="606240" cy="4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A107E6E-395B-A691-EFA7-B9ADC97A132F}"/>
              </a:ext>
            </a:extLst>
          </p:cNvPr>
          <p:cNvGrpSpPr/>
          <p:nvPr/>
        </p:nvGrpSpPr>
        <p:grpSpPr>
          <a:xfrm>
            <a:off x="1493071" y="6298326"/>
            <a:ext cx="347824" cy="981904"/>
            <a:chOff x="2375755" y="6241643"/>
            <a:chExt cx="347824" cy="981904"/>
          </a:xfrm>
        </p:grpSpPr>
        <p:pic>
          <p:nvPicPr>
            <p:cNvPr id="36" name="Picture 2" descr="Roche - CrossMAb technology for bispecific antibody">
              <a:extLst>
                <a:ext uri="{FF2B5EF4-FFF2-40B4-BE49-F238E27FC236}">
                  <a16:creationId xmlns:a16="http://schemas.microsoft.com/office/drawing/2014/main" id="{4CE9D11F-71D9-FFEE-9CE1-D5E1D1A41B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2348289">
              <a:off x="2506289" y="6957006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Roche - CrossMAb technology for bispecific antibody">
              <a:extLst>
                <a:ext uri="{FF2B5EF4-FFF2-40B4-BE49-F238E27FC236}">
                  <a16:creationId xmlns:a16="http://schemas.microsoft.com/office/drawing/2014/main" id="{BB35C0AB-650B-56E9-9AFF-C483962F9A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057069">
              <a:off x="2400382" y="646405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Roche - CrossMAb technology for bispecific antibody">
              <a:extLst>
                <a:ext uri="{FF2B5EF4-FFF2-40B4-BE49-F238E27FC236}">
                  <a16:creationId xmlns:a16="http://schemas.microsoft.com/office/drawing/2014/main" id="{250C70CE-E415-B5BE-3BF6-399A5EFDE1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5400000">
              <a:off x="2400381" y="668974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Roche - CrossMAb technology for bispecific antibody">
              <a:extLst>
                <a:ext uri="{FF2B5EF4-FFF2-40B4-BE49-F238E27FC236}">
                  <a16:creationId xmlns:a16="http://schemas.microsoft.com/office/drawing/2014/main" id="{24B1B058-2E3D-7404-216B-497015F3B4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685364">
              <a:off x="2439060" y="6217017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2" descr="A syringe for injection with a vaccine on a white background. Vector  illustration 2264882 Vector Art at Vecteezy">
            <a:extLst>
              <a:ext uri="{FF2B5EF4-FFF2-40B4-BE49-F238E27FC236}">
                <a16:creationId xmlns:a16="http://schemas.microsoft.com/office/drawing/2014/main" id="{6E12212A-0796-1D31-B945-787CC408F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60990" y="6423431"/>
            <a:ext cx="867178" cy="8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78,189 Oil Drop Stock Photos, Pictures &amp; Royalty-Free Images - iStock">
            <a:extLst>
              <a:ext uri="{FF2B5EF4-FFF2-40B4-BE49-F238E27FC236}">
                <a16:creationId xmlns:a16="http://schemas.microsoft.com/office/drawing/2014/main" id="{2BA1271B-37D7-D48A-1B62-5D51D0D3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49" y="8469278"/>
            <a:ext cx="508986" cy="5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linical thermometer Images, Stock Photos &amp; Vectors | Shutterstock">
            <a:extLst>
              <a:ext uri="{FF2B5EF4-FFF2-40B4-BE49-F238E27FC236}">
                <a16:creationId xmlns:a16="http://schemas.microsoft.com/office/drawing/2014/main" id="{58B31C02-089F-DE2F-5B91-B2E9CC605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5077" r="8959" b="16150"/>
          <a:stretch/>
        </p:blipFill>
        <p:spPr bwMode="auto">
          <a:xfrm>
            <a:off x="6802860" y="4663331"/>
            <a:ext cx="772162" cy="7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lant Root Cell Stock Illustration 1095295985 | Shutterstock">
            <a:extLst>
              <a:ext uri="{FF2B5EF4-FFF2-40B4-BE49-F238E27FC236}">
                <a16:creationId xmlns:a16="http://schemas.microsoft.com/office/drawing/2014/main" id="{E27A3D85-61B8-B51A-678A-DC9B5F755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5445" r="6334" b="14148"/>
          <a:stretch/>
        </p:blipFill>
        <p:spPr bwMode="auto">
          <a:xfrm rot="10800000">
            <a:off x="4990676" y="10207782"/>
            <a:ext cx="803348" cy="4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Understanding Your Family's Pedigree – My Faulty Gene">
            <a:extLst>
              <a:ext uri="{FF2B5EF4-FFF2-40B4-BE49-F238E27FC236}">
                <a16:creationId xmlns:a16="http://schemas.microsoft.com/office/drawing/2014/main" id="{04CC6BD1-EE5E-1FD4-62DD-C877AB17F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1" y="5042190"/>
            <a:ext cx="576935" cy="3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AB0D8880-EB97-8CB4-28F6-05B44834B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25" y="6785516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8A8DFAF3-975A-82DC-43F8-F0CCDFC1D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65" y="2535598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B2B29EA5-38C0-3EA2-BB94-2CA834D32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70" y="6563211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Hemoglobin - Wikipedia">
            <a:extLst>
              <a:ext uri="{FF2B5EF4-FFF2-40B4-BE49-F238E27FC236}">
                <a16:creationId xmlns:a16="http://schemas.microsoft.com/office/drawing/2014/main" id="{ABD8D258-8506-E9CA-98C8-70621086E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" y="11911435"/>
            <a:ext cx="784799" cy="7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13,870,300 Sun Stock Photos, Pictures &amp; Royalty-Free Images - iStock">
            <a:extLst>
              <a:ext uri="{FF2B5EF4-FFF2-40B4-BE49-F238E27FC236}">
                <a16:creationId xmlns:a16="http://schemas.microsoft.com/office/drawing/2014/main" id="{B4EC5556-8FAB-C5B1-176E-3ECDB95D5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71" y="4766525"/>
            <a:ext cx="828199" cy="7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AE42610-1397-4D40-B8D7-91CED4D0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8" t="1" b="38626"/>
          <a:stretch/>
        </p:blipFill>
        <p:spPr>
          <a:xfrm>
            <a:off x="5081754" y="11232231"/>
            <a:ext cx="1193504" cy="1522865"/>
          </a:xfrm>
          <a:prstGeom prst="rect">
            <a:avLst/>
          </a:prstGeom>
        </p:spPr>
      </p:pic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F2B12BA9-A7A7-C7F9-34C4-4D8F4AD842BE}"/>
              </a:ext>
            </a:extLst>
          </p:cNvPr>
          <p:cNvSpPr/>
          <p:nvPr/>
        </p:nvSpPr>
        <p:spPr>
          <a:xfrm>
            <a:off x="6390982" y="883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4473D4-74CD-32C8-D23A-965CD2C8853A}"/>
              </a:ext>
            </a:extLst>
          </p:cNvPr>
          <p:cNvSpPr/>
          <p:nvPr/>
        </p:nvSpPr>
        <p:spPr>
          <a:xfrm>
            <a:off x="7094219" y="-9443"/>
            <a:ext cx="1191741" cy="49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064029" y="910206"/>
            <a:ext cx="749600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Trilogy Biology KS4 Learning Journey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792338" y="11229166"/>
            <a:ext cx="328941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549379" y="936078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792339" y="9360783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294190F1-3061-CE28-FFC2-2070A114EDF9}"/>
              </a:ext>
            </a:extLst>
          </p:cNvPr>
          <p:cNvSpPr/>
          <p:nvPr/>
        </p:nvSpPr>
        <p:spPr>
          <a:xfrm>
            <a:off x="6390982" y="749240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792339" y="9983561"/>
            <a:ext cx="662856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171837-A279-3C22-59D1-B301CA879815}"/>
              </a:ext>
            </a:extLst>
          </p:cNvPr>
          <p:cNvSpPr/>
          <p:nvPr/>
        </p:nvSpPr>
        <p:spPr>
          <a:xfrm>
            <a:off x="1792339" y="7491776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F41D6817-9FBE-0629-12DB-02B790636AB0}"/>
              </a:ext>
            </a:extLst>
          </p:cNvPr>
          <p:cNvSpPr/>
          <p:nvPr/>
        </p:nvSpPr>
        <p:spPr>
          <a:xfrm>
            <a:off x="549379" y="5623393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066A31-261C-1B4A-46E9-2891A42D63B3}"/>
              </a:ext>
            </a:extLst>
          </p:cNvPr>
          <p:cNvSpPr/>
          <p:nvPr/>
        </p:nvSpPr>
        <p:spPr>
          <a:xfrm>
            <a:off x="1792339" y="6240931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E41C-A46E-FC6C-6E22-D2F380D0664F}"/>
              </a:ext>
            </a:extLst>
          </p:cNvPr>
          <p:cNvSpPr/>
          <p:nvPr/>
        </p:nvSpPr>
        <p:spPr>
          <a:xfrm>
            <a:off x="1792339" y="8110955"/>
            <a:ext cx="5841604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C978B-F3D8-5C2D-2597-6F2B3C233CCD}"/>
              </a:ext>
            </a:extLst>
          </p:cNvPr>
          <p:cNvSpPr/>
          <p:nvPr/>
        </p:nvSpPr>
        <p:spPr>
          <a:xfrm>
            <a:off x="1792339" y="5620852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88473328-D4DA-6DB6-FE20-156B7E103E6D}"/>
              </a:ext>
            </a:extLst>
          </p:cNvPr>
          <p:cNvSpPr/>
          <p:nvPr/>
        </p:nvSpPr>
        <p:spPr>
          <a:xfrm>
            <a:off x="6390982" y="3752469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010D77-0A5F-C215-F17C-0A75B515A570}"/>
              </a:ext>
            </a:extLst>
          </p:cNvPr>
          <p:cNvSpPr/>
          <p:nvPr/>
        </p:nvSpPr>
        <p:spPr>
          <a:xfrm>
            <a:off x="1792339" y="4371024"/>
            <a:ext cx="5841604" cy="124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6F846F-349B-C197-5B2B-4BAC11176113}"/>
              </a:ext>
            </a:extLst>
          </p:cNvPr>
          <p:cNvSpPr/>
          <p:nvPr/>
        </p:nvSpPr>
        <p:spPr>
          <a:xfrm>
            <a:off x="1792339" y="3751845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31F0ABDE-0176-4047-7E5E-4FCB0B49C741}"/>
              </a:ext>
            </a:extLst>
          </p:cNvPr>
          <p:cNvSpPr/>
          <p:nvPr/>
        </p:nvSpPr>
        <p:spPr>
          <a:xfrm>
            <a:off x="549379" y="1883462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65981-0940-9595-BE7E-87537F66E48E}"/>
              </a:ext>
            </a:extLst>
          </p:cNvPr>
          <p:cNvSpPr/>
          <p:nvPr/>
        </p:nvSpPr>
        <p:spPr>
          <a:xfrm>
            <a:off x="1792339" y="2501000"/>
            <a:ext cx="5841604" cy="1250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BF5345-CD19-2B9A-4542-FF222217F030}"/>
              </a:ext>
            </a:extLst>
          </p:cNvPr>
          <p:cNvSpPr/>
          <p:nvPr/>
        </p:nvSpPr>
        <p:spPr>
          <a:xfrm>
            <a:off x="1792339" y="1880921"/>
            <a:ext cx="5841604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0F9136-5488-DFBD-5BF9-4A8A3C0FA815}"/>
              </a:ext>
            </a:extLst>
          </p:cNvPr>
          <p:cNvSpPr/>
          <p:nvPr/>
        </p:nvSpPr>
        <p:spPr>
          <a:xfrm>
            <a:off x="1792339" y="1578689"/>
            <a:ext cx="5841604" cy="2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92E700D-D9C6-B34F-B275-729C7E2C5256}"/>
              </a:ext>
            </a:extLst>
          </p:cNvPr>
          <p:cNvSpPr/>
          <p:nvPr/>
        </p:nvSpPr>
        <p:spPr>
          <a:xfrm>
            <a:off x="2887515" y="8997731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681AA1-0240-DD78-8D43-70335F9ADA65}"/>
              </a:ext>
            </a:extLst>
          </p:cNvPr>
          <p:cNvSpPr/>
          <p:nvPr/>
        </p:nvSpPr>
        <p:spPr>
          <a:xfrm>
            <a:off x="3034327" y="9139019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497CF8B-47CC-0140-C08C-4BEEB03BEC5C}"/>
              </a:ext>
            </a:extLst>
          </p:cNvPr>
          <p:cNvSpPr/>
          <p:nvPr/>
        </p:nvSpPr>
        <p:spPr>
          <a:xfrm>
            <a:off x="7256030" y="3347505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B312BD-59F6-20C0-921B-4E284FF0246C}"/>
              </a:ext>
            </a:extLst>
          </p:cNvPr>
          <p:cNvSpPr/>
          <p:nvPr/>
        </p:nvSpPr>
        <p:spPr>
          <a:xfrm>
            <a:off x="7402842" y="3488793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A176B3-0944-DDF1-0E62-56FE18D53345}"/>
              </a:ext>
            </a:extLst>
          </p:cNvPr>
          <p:cNvSpPr/>
          <p:nvPr/>
        </p:nvSpPr>
        <p:spPr>
          <a:xfrm>
            <a:off x="7779773" y="1055718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CE92D90-AFDA-5F2E-10F6-9681A4FCB915}"/>
              </a:ext>
            </a:extLst>
          </p:cNvPr>
          <p:cNvSpPr/>
          <p:nvPr/>
        </p:nvSpPr>
        <p:spPr>
          <a:xfrm>
            <a:off x="7926585" y="1197006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0C2ED3-3E2D-45F9-08CB-F0D180C06731}"/>
              </a:ext>
            </a:extLst>
          </p:cNvPr>
          <p:cNvSpPr/>
          <p:nvPr/>
        </p:nvSpPr>
        <p:spPr>
          <a:xfrm>
            <a:off x="3228070" y="9185642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3B441D3-798A-643C-2D87-733788B3CC9E}"/>
              </a:ext>
            </a:extLst>
          </p:cNvPr>
          <p:cNvSpPr/>
          <p:nvPr/>
        </p:nvSpPr>
        <p:spPr>
          <a:xfrm>
            <a:off x="3129999" y="9332495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DB2C8C-A2E8-FA22-AAA2-B9833B90CDE1}"/>
              </a:ext>
            </a:extLst>
          </p:cNvPr>
          <p:cNvSpPr/>
          <p:nvPr/>
        </p:nvSpPr>
        <p:spPr>
          <a:xfrm>
            <a:off x="7596585" y="358024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6186223-B4E7-03A2-1C4F-13DF5A1095C1}"/>
              </a:ext>
            </a:extLst>
          </p:cNvPr>
          <p:cNvSpPr/>
          <p:nvPr/>
        </p:nvSpPr>
        <p:spPr>
          <a:xfrm>
            <a:off x="7498514" y="372709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2E43BDC-B8AA-1287-6859-96D5B906FDF0}"/>
              </a:ext>
            </a:extLst>
          </p:cNvPr>
          <p:cNvSpPr/>
          <p:nvPr/>
        </p:nvSpPr>
        <p:spPr>
          <a:xfrm>
            <a:off x="8120328" y="1239773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5169F4A-8FE3-F7B8-C2EB-CEE9C0537959}"/>
              </a:ext>
            </a:extLst>
          </p:cNvPr>
          <p:cNvSpPr/>
          <p:nvPr/>
        </p:nvSpPr>
        <p:spPr>
          <a:xfrm>
            <a:off x="8022257" y="1386626"/>
            <a:ext cx="809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A8E0F4A-C34C-2D0F-AC09-3173B5EB8F4C}"/>
              </a:ext>
            </a:extLst>
          </p:cNvPr>
          <p:cNvSpPr/>
          <p:nvPr/>
        </p:nvSpPr>
        <p:spPr>
          <a:xfrm>
            <a:off x="4457108" y="10875902"/>
            <a:ext cx="1294804" cy="12948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558390-74F1-F370-93AB-D92DD80A1C4D}"/>
              </a:ext>
            </a:extLst>
          </p:cNvPr>
          <p:cNvSpPr/>
          <p:nvPr/>
        </p:nvSpPr>
        <p:spPr>
          <a:xfrm>
            <a:off x="4603920" y="11017190"/>
            <a:ext cx="1001180" cy="10011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665A8E-BDC3-4E72-59A7-B4F7DD6567F8}"/>
              </a:ext>
            </a:extLst>
          </p:cNvPr>
          <p:cNvSpPr/>
          <p:nvPr/>
        </p:nvSpPr>
        <p:spPr>
          <a:xfrm>
            <a:off x="4797663" y="11051004"/>
            <a:ext cx="613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82B97F0-4EF7-C245-8BCB-F2ED691A44F2}"/>
              </a:ext>
            </a:extLst>
          </p:cNvPr>
          <p:cNvSpPr/>
          <p:nvPr/>
        </p:nvSpPr>
        <p:spPr>
          <a:xfrm>
            <a:off x="4855885" y="1119785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70D13D6-3830-8D4F-5C45-AE60A9DC3634}"/>
              </a:ext>
            </a:extLst>
          </p:cNvPr>
          <p:cNvSpPr/>
          <p:nvPr/>
        </p:nvSpPr>
        <p:spPr>
          <a:xfrm>
            <a:off x="4462130" y="925456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AD2994-B8E3-A9F3-CB16-697FA64CE180}"/>
              </a:ext>
            </a:extLst>
          </p:cNvPr>
          <p:cNvSpPr txBox="1"/>
          <p:nvPr/>
        </p:nvSpPr>
        <p:spPr>
          <a:xfrm rot="-10800000" flipV="1">
            <a:off x="4590153" y="9375063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Cell Biology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8FFB39F-67DE-3678-CAA4-BB599F2769F6}"/>
              </a:ext>
            </a:extLst>
          </p:cNvPr>
          <p:cNvSpPr/>
          <p:nvPr/>
        </p:nvSpPr>
        <p:spPr>
          <a:xfrm>
            <a:off x="5685796" y="7441010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7B476F8-15D3-F97E-015B-68E762A76D49}"/>
              </a:ext>
            </a:extLst>
          </p:cNvPr>
          <p:cNvSpPr txBox="1"/>
          <p:nvPr/>
        </p:nvSpPr>
        <p:spPr>
          <a:xfrm rot="-10800000" flipV="1">
            <a:off x="5813819" y="7453789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Organisation of Animals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25A9AE0-4269-9135-59B6-5E07683DA496}"/>
              </a:ext>
            </a:extLst>
          </p:cNvPr>
          <p:cNvSpPr/>
          <p:nvPr/>
        </p:nvSpPr>
        <p:spPr>
          <a:xfrm>
            <a:off x="298935" y="714809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E02074-6B1C-A05E-AAB9-89861234B9C6}"/>
              </a:ext>
            </a:extLst>
          </p:cNvPr>
          <p:cNvSpPr txBox="1"/>
          <p:nvPr/>
        </p:nvSpPr>
        <p:spPr>
          <a:xfrm rot="-10800000" flipV="1">
            <a:off x="298935" y="7268593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Infection and Response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0A48C9E-C877-F807-9ED1-1CE76DDCA328}"/>
              </a:ext>
            </a:extLst>
          </p:cNvPr>
          <p:cNvSpPr/>
          <p:nvPr/>
        </p:nvSpPr>
        <p:spPr>
          <a:xfrm>
            <a:off x="4590153" y="552953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280F4CD-76AF-5C16-928E-8B05EC499F94}"/>
              </a:ext>
            </a:extLst>
          </p:cNvPr>
          <p:cNvSpPr txBox="1"/>
          <p:nvPr/>
        </p:nvSpPr>
        <p:spPr>
          <a:xfrm rot="-10800000" flipV="1">
            <a:off x="4590153" y="5650035"/>
            <a:ext cx="16043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Bioenergetics and Plants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0CA86CA-3225-CE94-5959-32C88FC116C9}"/>
              </a:ext>
            </a:extLst>
          </p:cNvPr>
          <p:cNvSpPr/>
          <p:nvPr/>
        </p:nvSpPr>
        <p:spPr>
          <a:xfrm>
            <a:off x="5605100" y="3671343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04BA110-8812-CA17-B094-1CB96CDC11CE}"/>
              </a:ext>
            </a:extLst>
          </p:cNvPr>
          <p:cNvSpPr txBox="1"/>
          <p:nvPr/>
        </p:nvSpPr>
        <p:spPr>
          <a:xfrm rot="-10800000" flipV="1">
            <a:off x="5733123" y="3791844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Homeostasis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927FF6E0-67BD-CC40-5E5E-F828100745D4}"/>
              </a:ext>
            </a:extLst>
          </p:cNvPr>
          <p:cNvSpPr/>
          <p:nvPr/>
        </p:nvSpPr>
        <p:spPr>
          <a:xfrm>
            <a:off x="2572897" y="179334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6120534-0F40-5166-0A07-F2A0C871D228}"/>
              </a:ext>
            </a:extLst>
          </p:cNvPr>
          <p:cNvSpPr txBox="1"/>
          <p:nvPr/>
        </p:nvSpPr>
        <p:spPr>
          <a:xfrm rot="-10800000" flipV="1">
            <a:off x="2572897" y="2021568"/>
            <a:ext cx="160439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Ecology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7AA39633-890E-1EC0-F8DB-D0E1B7564770}"/>
              </a:ext>
            </a:extLst>
          </p:cNvPr>
          <p:cNvSpPr/>
          <p:nvPr/>
        </p:nvSpPr>
        <p:spPr>
          <a:xfrm>
            <a:off x="451665" y="3379697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9BD450C-5DCE-A9DF-F412-CAEA66FA5D30}"/>
              </a:ext>
            </a:extLst>
          </p:cNvPr>
          <p:cNvSpPr txBox="1"/>
          <p:nvPr/>
        </p:nvSpPr>
        <p:spPr>
          <a:xfrm rot="-10800000" flipV="1">
            <a:off x="579688" y="3500198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Genetics and Inheritance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451303" y="10891169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94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5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-10800000" flipV="1">
            <a:off x="579326" y="10903948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GCSE Circulation and Health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990C854-41A4-3330-FC9E-602FDFA026E2}"/>
              </a:ext>
            </a:extLst>
          </p:cNvPr>
          <p:cNvSpPr/>
          <p:nvPr/>
        </p:nvSpPr>
        <p:spPr>
          <a:xfrm>
            <a:off x="3956355" y="63129"/>
            <a:ext cx="5118222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Intent: All life on Earth shares a fundamental goal; to learn, survive and thrive.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0C3ADE29-4B37-9BFB-F4B7-14F40A1B1846}"/>
              </a:ext>
            </a:extLst>
          </p:cNvPr>
          <p:cNvSpPr/>
          <p:nvPr/>
        </p:nvSpPr>
        <p:spPr>
          <a:xfrm>
            <a:off x="2345657" y="2794520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Ecosystems, materials and cycling, animal and plant interactions, abiotic and biotic factors. Sustainability, and threats to biodiversity.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8D3023B-006C-D79A-CC87-E2090CA68636}"/>
              </a:ext>
            </a:extLst>
          </p:cNvPr>
          <p:cNvSpPr/>
          <p:nvPr/>
        </p:nvSpPr>
        <p:spPr>
          <a:xfrm>
            <a:off x="298935" y="4449885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Meiosis and mitosis, cellular DNA and its function, genetic inheritance and disorders, evolution and speciation, gene technologies.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D1B1DD9-4028-AEC7-4EFC-3E3B789A01A5}"/>
              </a:ext>
            </a:extLst>
          </p:cNvPr>
          <p:cNvSpPr/>
          <p:nvPr/>
        </p:nvSpPr>
        <p:spPr>
          <a:xfrm>
            <a:off x="4634416" y="448018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Interpreting stimulus and co-ordinating responses within the nervous and endocrine system, reproduction, contraception and fertility,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EDD15D3-A5D3-1434-EB8A-ECBE81507F9E}"/>
              </a:ext>
            </a:extLst>
          </p:cNvPr>
          <p:cNvCxnSpPr>
            <a:cxnSpLocks/>
          </p:cNvCxnSpPr>
          <p:nvPr/>
        </p:nvCxnSpPr>
        <p:spPr>
          <a:xfrm flipH="1" flipV="1">
            <a:off x="7081474" y="4009875"/>
            <a:ext cx="192280" cy="582691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033A4D4-6117-6B72-6FF0-A47E47CA0303}"/>
              </a:ext>
            </a:extLst>
          </p:cNvPr>
          <p:cNvSpPr/>
          <p:nvPr/>
        </p:nvSpPr>
        <p:spPr>
          <a:xfrm>
            <a:off x="5887981" y="6444068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Plant tissues, organs and systems, photosynthesis and respiration,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rates, exercise and metabolism.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Transpiration and translocation.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1AC318A-FF0C-E3C7-C7B6-0EF941EA8278}"/>
              </a:ext>
            </a:extLst>
          </p:cNvPr>
          <p:cNvCxnSpPr>
            <a:cxnSpLocks/>
          </p:cNvCxnSpPr>
          <p:nvPr/>
        </p:nvCxnSpPr>
        <p:spPr>
          <a:xfrm flipH="1" flipV="1">
            <a:off x="5938504" y="5999296"/>
            <a:ext cx="164133" cy="62336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529BA55-BBCD-2448-953C-12535DB47727}"/>
              </a:ext>
            </a:extLst>
          </p:cNvPr>
          <p:cNvSpPr/>
          <p:nvPr/>
        </p:nvSpPr>
        <p:spPr>
          <a:xfrm>
            <a:off x="1739740" y="6365669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Pathogens are microorganisms causing infectious disease, treatment and prevention, vaccinations and drug trials. In humans only.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BA2DE9C-2E12-50F8-5B90-E029BB6C4978}"/>
              </a:ext>
            </a:extLst>
          </p:cNvPr>
          <p:cNvCxnSpPr>
            <a:cxnSpLocks/>
          </p:cNvCxnSpPr>
          <p:nvPr/>
        </p:nvCxnSpPr>
        <p:spPr>
          <a:xfrm flipV="1">
            <a:off x="1453557" y="6704170"/>
            <a:ext cx="375210" cy="548788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4531208-27B5-766E-E28D-B0240455C83D}"/>
              </a:ext>
            </a:extLst>
          </p:cNvPr>
          <p:cNvCxnSpPr>
            <a:cxnSpLocks/>
          </p:cNvCxnSpPr>
          <p:nvPr/>
        </p:nvCxnSpPr>
        <p:spPr>
          <a:xfrm flipV="1">
            <a:off x="2522035" y="2283893"/>
            <a:ext cx="255011" cy="58548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5F57F47-0388-3E43-C320-94CF8FF0E02F}"/>
              </a:ext>
            </a:extLst>
          </p:cNvPr>
          <p:cNvCxnSpPr>
            <a:cxnSpLocks/>
          </p:cNvCxnSpPr>
          <p:nvPr/>
        </p:nvCxnSpPr>
        <p:spPr>
          <a:xfrm flipV="1">
            <a:off x="451303" y="3838180"/>
            <a:ext cx="169517" cy="71991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12CE2408-600C-2D3F-7575-A12117702B62}"/>
              </a:ext>
            </a:extLst>
          </p:cNvPr>
          <p:cNvSpPr/>
          <p:nvPr/>
        </p:nvSpPr>
        <p:spPr>
          <a:xfrm>
            <a:off x="4812030" y="8334907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 of organisation of the human body, digestion using enzymes and nutrition.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8399188-290C-5715-27E6-60BC620E433E}"/>
              </a:ext>
            </a:extLst>
          </p:cNvPr>
          <p:cNvCxnSpPr>
            <a:cxnSpLocks/>
          </p:cNvCxnSpPr>
          <p:nvPr/>
        </p:nvCxnSpPr>
        <p:spPr>
          <a:xfrm flipH="1" flipV="1">
            <a:off x="6900110" y="8027596"/>
            <a:ext cx="470403" cy="388040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430BF21-143A-23E1-D88F-23C8FDE8C84E}"/>
              </a:ext>
            </a:extLst>
          </p:cNvPr>
          <p:cNvSpPr/>
          <p:nvPr/>
        </p:nvSpPr>
        <p:spPr>
          <a:xfrm>
            <a:off x="5726170" y="10159262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Exploring structural differences and functionality of cells within organisms. Cell division by mitosis and then specialisation and differentiation.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6FD4B96-7565-559D-C08B-2E84E685E84F}"/>
              </a:ext>
            </a:extLst>
          </p:cNvPr>
          <p:cNvCxnSpPr>
            <a:cxnSpLocks/>
          </p:cNvCxnSpPr>
          <p:nvPr/>
        </p:nvCxnSpPr>
        <p:spPr>
          <a:xfrm flipH="1" flipV="1">
            <a:off x="5757450" y="9742323"/>
            <a:ext cx="137761" cy="549189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022E421-FA95-97FB-9F07-A75E0FA8CA04}"/>
              </a:ext>
            </a:extLst>
          </p:cNvPr>
          <p:cNvSpPr/>
          <p:nvPr/>
        </p:nvSpPr>
        <p:spPr>
          <a:xfrm>
            <a:off x="549379" y="11949500"/>
            <a:ext cx="2736097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Blood and circulatory system,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respiratory system, CHD,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 and non-communicable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diseases and medical treatments.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C8E4075-682A-5E9C-0EFA-9B74B942C0B0}"/>
              </a:ext>
            </a:extLst>
          </p:cNvPr>
          <p:cNvCxnSpPr>
            <a:cxnSpLocks/>
          </p:cNvCxnSpPr>
          <p:nvPr/>
        </p:nvCxnSpPr>
        <p:spPr>
          <a:xfrm flipH="1" flipV="1">
            <a:off x="583120" y="11352942"/>
            <a:ext cx="217381" cy="715025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170,407 Foot Illustrations &amp; Clip Art - iStock">
            <a:extLst>
              <a:ext uri="{FF2B5EF4-FFF2-40B4-BE49-F238E27FC236}">
                <a16:creationId xmlns:a16="http://schemas.microsoft.com/office/drawing/2014/main" id="{A1A72EE1-6389-77CF-BC6B-D0ED2DD6C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7171616" y="1837053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170,407 Foot Illustrations &amp; Clip Art - iStock">
            <a:extLst>
              <a:ext uri="{FF2B5EF4-FFF2-40B4-BE49-F238E27FC236}">
                <a16:creationId xmlns:a16="http://schemas.microsoft.com/office/drawing/2014/main" id="{721E74F1-5295-0235-A93E-1F0F4FFA6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5731149" y="11909083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B1CF1E6-9831-53B5-AFBB-3D544CF5A8C4}"/>
              </a:ext>
            </a:extLst>
          </p:cNvPr>
          <p:cNvSpPr/>
          <p:nvPr/>
        </p:nvSpPr>
        <p:spPr>
          <a:xfrm rot="19800000">
            <a:off x="1441699" y="11468868"/>
            <a:ext cx="1296873" cy="97822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ECA28036-71A5-524B-40BE-D1C34C94E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618" y="2774681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60A5080E-21DD-01CF-7868-08392F65A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16" y="10491646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CC5A2A26-FA58-C210-14E1-ECE61EFF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47" y="4342110"/>
            <a:ext cx="804183" cy="12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Blood Cells Blood Corpuscles #EZbys8 - Clipart Suggest">
            <a:extLst>
              <a:ext uri="{FF2B5EF4-FFF2-40B4-BE49-F238E27FC236}">
                <a16:creationId xmlns:a16="http://schemas.microsoft.com/office/drawing/2014/main" id="{ACC26F1B-850F-02BB-0400-CD58FD99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40" y="12019646"/>
            <a:ext cx="930653" cy="6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uman digestive system Royalty Free Vector Image">
            <a:extLst>
              <a:ext uri="{FF2B5EF4-FFF2-40B4-BE49-F238E27FC236}">
                <a16:creationId xmlns:a16="http://schemas.microsoft.com/office/drawing/2014/main" id="{FD4D3F92-699A-F8FC-D1E7-FB5B08689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4506775" y="8268084"/>
            <a:ext cx="536081" cy="7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unning - Runner Png, Transparent Png - kindpng">
            <a:extLst>
              <a:ext uri="{FF2B5EF4-FFF2-40B4-BE49-F238E27FC236}">
                <a16:creationId xmlns:a16="http://schemas.microsoft.com/office/drawing/2014/main" id="{ABAC55A4-5FCD-9E69-943A-FE426F800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714" y="6098226"/>
            <a:ext cx="606240" cy="4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84E45B7-AA63-0A82-711C-35633632D09F}"/>
              </a:ext>
            </a:extLst>
          </p:cNvPr>
          <p:cNvGrpSpPr/>
          <p:nvPr/>
        </p:nvGrpSpPr>
        <p:grpSpPr>
          <a:xfrm>
            <a:off x="1493071" y="6298326"/>
            <a:ext cx="347824" cy="981904"/>
            <a:chOff x="2375755" y="6241643"/>
            <a:chExt cx="347824" cy="981904"/>
          </a:xfrm>
        </p:grpSpPr>
        <p:pic>
          <p:nvPicPr>
            <p:cNvPr id="36" name="Picture 2" descr="Roche - CrossMAb technology for bispecific antibody">
              <a:extLst>
                <a:ext uri="{FF2B5EF4-FFF2-40B4-BE49-F238E27FC236}">
                  <a16:creationId xmlns:a16="http://schemas.microsoft.com/office/drawing/2014/main" id="{F28CA70D-A716-47B9-39AF-7BEABCE676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2348289">
              <a:off x="2506289" y="6957006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Roche - CrossMAb technology for bispecific antibody">
              <a:extLst>
                <a:ext uri="{FF2B5EF4-FFF2-40B4-BE49-F238E27FC236}">
                  <a16:creationId xmlns:a16="http://schemas.microsoft.com/office/drawing/2014/main" id="{E10FDF56-8E18-D667-0B2F-7450378EE5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057069">
              <a:off x="2400382" y="646405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Roche - CrossMAb technology for bispecific antibody">
              <a:extLst>
                <a:ext uri="{FF2B5EF4-FFF2-40B4-BE49-F238E27FC236}">
                  <a16:creationId xmlns:a16="http://schemas.microsoft.com/office/drawing/2014/main" id="{002A2CB8-C639-9661-B22F-E7F82CCC59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5400000">
              <a:off x="2400381" y="668974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Roche - CrossMAb technology for bispecific antibody">
              <a:extLst>
                <a:ext uri="{FF2B5EF4-FFF2-40B4-BE49-F238E27FC236}">
                  <a16:creationId xmlns:a16="http://schemas.microsoft.com/office/drawing/2014/main" id="{0729427D-CDBE-4810-2327-FAF335AD37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685364">
              <a:off x="2439060" y="6217017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2" descr="A syringe for injection with a vaccine on a white background. Vector  illustration 2264882 Vector Art at Vecteezy">
            <a:extLst>
              <a:ext uri="{FF2B5EF4-FFF2-40B4-BE49-F238E27FC236}">
                <a16:creationId xmlns:a16="http://schemas.microsoft.com/office/drawing/2014/main" id="{54ECFCDB-CF17-ADAB-281F-32C7E82D1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64378" y="6427605"/>
            <a:ext cx="867178" cy="8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78,189 Oil Drop Stock Photos, Pictures &amp; Royalty-Free Images - iStock">
            <a:extLst>
              <a:ext uri="{FF2B5EF4-FFF2-40B4-BE49-F238E27FC236}">
                <a16:creationId xmlns:a16="http://schemas.microsoft.com/office/drawing/2014/main" id="{B1A8C549-CA5B-B6D6-43D0-302C6911B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49" y="8469278"/>
            <a:ext cx="508986" cy="5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Clinical thermometer Images, Stock Photos &amp; Vectors | Shutterstock">
            <a:extLst>
              <a:ext uri="{FF2B5EF4-FFF2-40B4-BE49-F238E27FC236}">
                <a16:creationId xmlns:a16="http://schemas.microsoft.com/office/drawing/2014/main" id="{D8C3B712-B848-420C-E017-D049F4893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5077" r="8959" b="16150"/>
          <a:stretch/>
        </p:blipFill>
        <p:spPr bwMode="auto">
          <a:xfrm>
            <a:off x="6802860" y="4663331"/>
            <a:ext cx="772162" cy="7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Plant Root Cell Stock Illustration 1095295985 | Shutterstock">
            <a:extLst>
              <a:ext uri="{FF2B5EF4-FFF2-40B4-BE49-F238E27FC236}">
                <a16:creationId xmlns:a16="http://schemas.microsoft.com/office/drawing/2014/main" id="{DE78C599-8146-BB04-33FA-525E49FAB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5445" r="6334" b="14148"/>
          <a:stretch/>
        </p:blipFill>
        <p:spPr bwMode="auto">
          <a:xfrm rot="10800000">
            <a:off x="4990676" y="10207782"/>
            <a:ext cx="803348" cy="4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Understanding Your Family's Pedigree – My Faulty Gene">
            <a:extLst>
              <a:ext uri="{FF2B5EF4-FFF2-40B4-BE49-F238E27FC236}">
                <a16:creationId xmlns:a16="http://schemas.microsoft.com/office/drawing/2014/main" id="{609425CB-09C9-235A-B15F-B536DDD0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11" y="5042190"/>
            <a:ext cx="576935" cy="3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77EABD4F-D419-B950-CBAE-AAF2A356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25" y="6785516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DEB78EDD-4436-F540-2C79-57EE8F03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665" y="2535598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09411A46-7E02-8FBC-3A85-80E67B482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770" y="6563211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Hemoglobin - Wikipedia">
            <a:extLst>
              <a:ext uri="{FF2B5EF4-FFF2-40B4-BE49-F238E27FC236}">
                <a16:creationId xmlns:a16="http://schemas.microsoft.com/office/drawing/2014/main" id="{D3094ECE-2D46-06E6-02E4-CE753030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" y="11911435"/>
            <a:ext cx="784799" cy="7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13,870,300 Sun Stock Photos, Pictures &amp; Royalty-Free Images - iStock">
            <a:extLst>
              <a:ext uri="{FF2B5EF4-FFF2-40B4-BE49-F238E27FC236}">
                <a16:creationId xmlns:a16="http://schemas.microsoft.com/office/drawing/2014/main" id="{6E73D523-20BE-51CE-4E37-C6D4CB035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71" y="4766525"/>
            <a:ext cx="828199" cy="7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21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ircle: Hollow 226">
            <a:extLst>
              <a:ext uri="{FF2B5EF4-FFF2-40B4-BE49-F238E27FC236}">
                <a16:creationId xmlns:a16="http://schemas.microsoft.com/office/drawing/2014/main" id="{4C685962-6F7D-04E1-597D-0F18550B9D43}"/>
              </a:ext>
            </a:extLst>
          </p:cNvPr>
          <p:cNvSpPr/>
          <p:nvPr/>
        </p:nvSpPr>
        <p:spPr>
          <a:xfrm flipH="1">
            <a:off x="2532942" y="9107472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457AA417-D69E-7E75-A2DF-5851788C6CB4}"/>
              </a:ext>
            </a:extLst>
          </p:cNvPr>
          <p:cNvSpPr/>
          <p:nvPr/>
        </p:nvSpPr>
        <p:spPr>
          <a:xfrm>
            <a:off x="2517701" y="9737870"/>
            <a:ext cx="1297483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B87E566-0CF2-BF47-2BE5-F0C7553099D2}"/>
              </a:ext>
            </a:extLst>
          </p:cNvPr>
          <p:cNvGrpSpPr/>
          <p:nvPr/>
        </p:nvGrpSpPr>
        <p:grpSpPr>
          <a:xfrm flipH="1">
            <a:off x="4691667" y="9107472"/>
            <a:ext cx="2436370" cy="2485921"/>
            <a:chOff x="4592770" y="5771434"/>
            <a:chExt cx="2501163" cy="2485921"/>
          </a:xfrm>
        </p:grpSpPr>
        <p:sp>
          <p:nvSpPr>
            <p:cNvPr id="230" name="Circle: Hollow 229">
              <a:extLst>
                <a:ext uri="{FF2B5EF4-FFF2-40B4-BE49-F238E27FC236}">
                  <a16:creationId xmlns:a16="http://schemas.microsoft.com/office/drawing/2014/main" id="{F4B08018-A540-F68F-89E2-5B6490FB4D52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3A1D7DEB-D969-808C-2105-AE4DB4937A20}"/>
                </a:ext>
              </a:extLst>
            </p:cNvPr>
            <p:cNvSpPr/>
            <p:nvPr/>
          </p:nvSpPr>
          <p:spPr>
            <a:xfrm>
              <a:off x="4592770" y="6401832"/>
              <a:ext cx="1297483" cy="124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DDCAB3C-CDC6-3676-66DB-7CF45067AC52}"/>
              </a:ext>
            </a:extLst>
          </p:cNvPr>
          <p:cNvSpPr/>
          <p:nvPr/>
        </p:nvSpPr>
        <p:spPr>
          <a:xfrm flipH="1">
            <a:off x="4447487" y="9121753"/>
            <a:ext cx="3740347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Circle: Hollow 146">
            <a:extLst>
              <a:ext uri="{FF2B5EF4-FFF2-40B4-BE49-F238E27FC236}">
                <a16:creationId xmlns:a16="http://schemas.microsoft.com/office/drawing/2014/main" id="{5A2240C2-F24B-AA13-F38E-91833C6A4A25}"/>
              </a:ext>
            </a:extLst>
          </p:cNvPr>
          <p:cNvSpPr/>
          <p:nvPr/>
        </p:nvSpPr>
        <p:spPr>
          <a:xfrm flipH="1">
            <a:off x="6944873" y="7253370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94B75A7-B902-8F15-355E-E020AF81A868}"/>
              </a:ext>
            </a:extLst>
          </p:cNvPr>
          <p:cNvSpPr/>
          <p:nvPr/>
        </p:nvSpPr>
        <p:spPr>
          <a:xfrm flipH="1">
            <a:off x="5872351" y="7253370"/>
            <a:ext cx="2315483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4625C19-1AB0-D229-EBF7-B02F8C640062}"/>
              </a:ext>
            </a:extLst>
          </p:cNvPr>
          <p:cNvGrpSpPr/>
          <p:nvPr/>
        </p:nvGrpSpPr>
        <p:grpSpPr>
          <a:xfrm>
            <a:off x="83145" y="-3"/>
            <a:ext cx="9457770" cy="1615647"/>
            <a:chOff x="-2788473" y="38097"/>
            <a:chExt cx="13089434" cy="223603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C351D5-87FE-BD9F-9BC7-7E637479525C}"/>
                </a:ext>
              </a:extLst>
            </p:cNvPr>
            <p:cNvGrpSpPr/>
            <p:nvPr/>
          </p:nvGrpSpPr>
          <p:grpSpPr>
            <a:xfrm>
              <a:off x="-2787827" y="102462"/>
              <a:ext cx="13088788" cy="2140194"/>
              <a:chOff x="-3090409" y="0"/>
              <a:chExt cx="13089419" cy="214048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83514E-B8DF-1973-0F93-9636E6CBE002}"/>
                  </a:ext>
                </a:extLst>
              </p:cNvPr>
              <p:cNvSpPr/>
              <p:nvPr/>
            </p:nvSpPr>
            <p:spPr>
              <a:xfrm>
                <a:off x="-3090121" y="0"/>
                <a:ext cx="13088197" cy="1004887"/>
              </a:xfrm>
              <a:prstGeom prst="rect">
                <a:avLst/>
              </a:prstGeom>
              <a:solidFill>
                <a:srgbClr val="1526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51570D-CE63-E963-418C-F17C85BAB00A}"/>
                  </a:ext>
                </a:extLst>
              </p:cNvPr>
              <p:cNvSpPr/>
              <p:nvPr/>
            </p:nvSpPr>
            <p:spPr>
              <a:xfrm>
                <a:off x="-3090409" y="1004485"/>
                <a:ext cx="13089419" cy="1136002"/>
              </a:xfrm>
              <a:prstGeom prst="rect">
                <a:avLst/>
              </a:prstGeom>
              <a:solidFill>
                <a:srgbClr val="E0E6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pic>
            <p:nvPicPr>
              <p:cNvPr id="5" name="Picture 4" descr="William Brookes School &amp; Sixth Form">
                <a:extLst>
                  <a:ext uri="{FF2B5EF4-FFF2-40B4-BE49-F238E27FC236}">
                    <a16:creationId xmlns:a16="http://schemas.microsoft.com/office/drawing/2014/main" id="{8A35D30D-D04C-B7F6-B7C7-88AC73E1B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16446" y="233363"/>
                <a:ext cx="5486400" cy="11163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25526-FB2B-CBFA-0CD6-2F59BCBD96D1}"/>
                </a:ext>
              </a:extLst>
            </p:cNvPr>
            <p:cNvSpPr/>
            <p:nvPr/>
          </p:nvSpPr>
          <p:spPr>
            <a:xfrm rot="10800000">
              <a:off x="-2788473" y="38097"/>
              <a:ext cx="1549147" cy="223603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885FFD-CF22-ADB9-7FA8-DBE30B8773F7}"/>
                </a:ext>
              </a:extLst>
            </p:cNvPr>
            <p:cNvSpPr/>
            <p:nvPr/>
          </p:nvSpPr>
          <p:spPr>
            <a:xfrm>
              <a:off x="8750880" y="38098"/>
              <a:ext cx="1549147" cy="22045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93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9" name="Text Box 1">
            <a:extLst>
              <a:ext uri="{FF2B5EF4-FFF2-40B4-BE49-F238E27FC236}">
                <a16:creationId xmlns:a16="http://schemas.microsoft.com/office/drawing/2014/main" id="{5206606D-A05E-183D-3AEA-13123E018EBB}"/>
              </a:ext>
            </a:extLst>
          </p:cNvPr>
          <p:cNvSpPr txBox="1"/>
          <p:nvPr/>
        </p:nvSpPr>
        <p:spPr>
          <a:xfrm>
            <a:off x="1381704" y="910206"/>
            <a:ext cx="6860652" cy="49840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60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Level Biology KS5 Learning Journey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D2A668-6402-8B0F-A811-6392ACD56318}"/>
              </a:ext>
            </a:extLst>
          </p:cNvPr>
          <p:cNvSpPr/>
          <p:nvPr/>
        </p:nvSpPr>
        <p:spPr>
          <a:xfrm>
            <a:off x="1460130" y="9121753"/>
            <a:ext cx="374034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ircle: Hollow 14">
            <a:extLst>
              <a:ext uri="{FF2B5EF4-FFF2-40B4-BE49-F238E27FC236}">
                <a16:creationId xmlns:a16="http://schemas.microsoft.com/office/drawing/2014/main" id="{F16372DF-012F-F05B-A174-87268129321F}"/>
              </a:ext>
            </a:extLst>
          </p:cNvPr>
          <p:cNvSpPr/>
          <p:nvPr/>
        </p:nvSpPr>
        <p:spPr>
          <a:xfrm>
            <a:off x="217170" y="7253370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DB67D-9857-0AC4-E39F-B3461B6BE767}"/>
              </a:ext>
            </a:extLst>
          </p:cNvPr>
          <p:cNvSpPr/>
          <p:nvPr/>
        </p:nvSpPr>
        <p:spPr>
          <a:xfrm>
            <a:off x="1460130" y="7253370"/>
            <a:ext cx="2341342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76E9A9-8B94-1C7E-E681-C53F2B18FD43}"/>
              </a:ext>
            </a:extLst>
          </p:cNvPr>
          <p:cNvSpPr/>
          <p:nvPr/>
        </p:nvSpPr>
        <p:spPr>
          <a:xfrm>
            <a:off x="1460130" y="7868528"/>
            <a:ext cx="6782226" cy="124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4C07EC-0CC1-2807-2B7A-20664FB886A8}"/>
              </a:ext>
            </a:extLst>
          </p:cNvPr>
          <p:cNvGrpSpPr/>
          <p:nvPr/>
        </p:nvGrpSpPr>
        <p:grpSpPr>
          <a:xfrm>
            <a:off x="4203841" y="9330192"/>
            <a:ext cx="1294804" cy="1294804"/>
            <a:chOff x="4153198" y="1787173"/>
            <a:chExt cx="1294804" cy="129480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A8E0F4A-C34C-2D0F-AC09-3173B5EB8F4C}"/>
                </a:ext>
              </a:extLst>
            </p:cNvPr>
            <p:cNvSpPr/>
            <p:nvPr/>
          </p:nvSpPr>
          <p:spPr>
            <a:xfrm>
              <a:off x="4153198" y="1787173"/>
              <a:ext cx="1294804" cy="12948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3558390-74F1-F370-93AB-D92DD80A1C4D}"/>
                </a:ext>
              </a:extLst>
            </p:cNvPr>
            <p:cNvSpPr/>
            <p:nvPr/>
          </p:nvSpPr>
          <p:spPr>
            <a:xfrm>
              <a:off x="4300010" y="1928461"/>
              <a:ext cx="1001180" cy="1001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B665A8E-BDC3-4E72-59A7-B4F7DD6567F8}"/>
                </a:ext>
              </a:extLst>
            </p:cNvPr>
            <p:cNvSpPr/>
            <p:nvPr/>
          </p:nvSpPr>
          <p:spPr>
            <a:xfrm>
              <a:off x="4493753" y="1962275"/>
              <a:ext cx="61369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YEAR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82B97F0-4EF7-C245-8BCB-F2ED691A44F2}"/>
                </a:ext>
              </a:extLst>
            </p:cNvPr>
            <p:cNvSpPr/>
            <p:nvPr/>
          </p:nvSpPr>
          <p:spPr>
            <a:xfrm>
              <a:off x="4395682" y="2109128"/>
              <a:ext cx="80983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D17C2B47-2953-329D-A180-7E713D7263FD}"/>
              </a:ext>
            </a:extLst>
          </p:cNvPr>
          <p:cNvSpPr/>
          <p:nvPr/>
        </p:nvSpPr>
        <p:spPr>
          <a:xfrm>
            <a:off x="2418459" y="9043184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3019C59-62CE-F3A1-CCD3-75601F381C30}"/>
              </a:ext>
            </a:extLst>
          </p:cNvPr>
          <p:cNvSpPr txBox="1"/>
          <p:nvPr/>
        </p:nvSpPr>
        <p:spPr>
          <a:xfrm rot="-10800000" flipV="1">
            <a:off x="2546482" y="9184290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Biological Molecules</a:t>
            </a:r>
            <a:endParaRPr lang="en-US" b="1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3047CB3B-9DBD-5646-EFDA-6464923C1377}"/>
              </a:ext>
            </a:extLst>
          </p:cNvPr>
          <p:cNvSpPr/>
          <p:nvPr/>
        </p:nvSpPr>
        <p:spPr>
          <a:xfrm>
            <a:off x="1343589" y="721986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A307FD-6FBF-2B5F-CBE3-7ADB691CBE6A}"/>
              </a:ext>
            </a:extLst>
          </p:cNvPr>
          <p:cNvSpPr txBox="1"/>
          <p:nvPr/>
        </p:nvSpPr>
        <p:spPr>
          <a:xfrm rot="-10800000" flipV="1">
            <a:off x="1471612" y="7340366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Organisms Exchange</a:t>
            </a:r>
            <a:endParaRPr lang="en-US" b="1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BB1ECE75-194A-1C28-B3AC-FCDF8FB33CB6}"/>
              </a:ext>
            </a:extLst>
          </p:cNvPr>
          <p:cNvSpPr/>
          <p:nvPr/>
        </p:nvSpPr>
        <p:spPr>
          <a:xfrm>
            <a:off x="6748833" y="7219865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28D9AD3-2EB3-AE02-0513-3FE8A582E6B8}"/>
              </a:ext>
            </a:extLst>
          </p:cNvPr>
          <p:cNvSpPr txBox="1"/>
          <p:nvPr/>
        </p:nvSpPr>
        <p:spPr>
          <a:xfrm rot="-10800000" flipV="1">
            <a:off x="6887537" y="7319259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Genetic Information</a:t>
            </a:r>
            <a:endParaRPr lang="en-US" b="1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35551079-F725-4450-590B-85F97590C199}"/>
              </a:ext>
            </a:extLst>
          </p:cNvPr>
          <p:cNvSpPr/>
          <p:nvPr/>
        </p:nvSpPr>
        <p:spPr>
          <a:xfrm>
            <a:off x="2352080" y="1076483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DE6A762-994B-F6D0-18AA-852B2D67E289}"/>
              </a:ext>
            </a:extLst>
          </p:cNvPr>
          <p:cNvSpPr txBox="1"/>
          <p:nvPr/>
        </p:nvSpPr>
        <p:spPr>
          <a:xfrm rot="-10800000" flipV="1">
            <a:off x="2479982" y="10772814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Separate Higher Biology GCSE</a:t>
            </a:r>
            <a:endParaRPr lang="en-US" b="1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00691645-0A56-9C4D-CD12-66163F6DF350}"/>
              </a:ext>
            </a:extLst>
          </p:cNvPr>
          <p:cNvSpPr/>
          <p:nvPr/>
        </p:nvSpPr>
        <p:spPr>
          <a:xfrm>
            <a:off x="5625230" y="10764836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B7E5408-4769-E788-212E-53B319A0E01A}"/>
              </a:ext>
            </a:extLst>
          </p:cNvPr>
          <p:cNvSpPr txBox="1"/>
          <p:nvPr/>
        </p:nvSpPr>
        <p:spPr>
          <a:xfrm rot="-10800000" flipV="1">
            <a:off x="5753132" y="10880536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Trilogy Higher Science GCSE</a:t>
            </a:r>
            <a:endParaRPr lang="en-US" b="1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E022581-D79B-8CB3-35F0-27825056B98A}"/>
              </a:ext>
            </a:extLst>
          </p:cNvPr>
          <p:cNvSpPr/>
          <p:nvPr/>
        </p:nvSpPr>
        <p:spPr>
          <a:xfrm flipH="1">
            <a:off x="5625109" y="9043184"/>
            <a:ext cx="1604397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F816995-24F0-9A8F-9685-D90EF4AE323C}"/>
              </a:ext>
            </a:extLst>
          </p:cNvPr>
          <p:cNvSpPr txBox="1"/>
          <p:nvPr/>
        </p:nvSpPr>
        <p:spPr>
          <a:xfrm rot="10800000" flipH="1" flipV="1">
            <a:off x="5911938" y="9184290"/>
            <a:ext cx="103073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Cell Biology</a:t>
            </a:r>
            <a:endParaRPr lang="en-US" b="1"/>
          </a:p>
        </p:txBody>
      </p:sp>
      <p:sp>
        <p:nvSpPr>
          <p:cNvPr id="218" name="Circle: Hollow 217">
            <a:extLst>
              <a:ext uri="{FF2B5EF4-FFF2-40B4-BE49-F238E27FC236}">
                <a16:creationId xmlns:a16="http://schemas.microsoft.com/office/drawing/2014/main" id="{92D38960-F40C-EDE1-C726-F287E1F28D14}"/>
              </a:ext>
            </a:extLst>
          </p:cNvPr>
          <p:cNvSpPr/>
          <p:nvPr/>
        </p:nvSpPr>
        <p:spPr>
          <a:xfrm flipH="1">
            <a:off x="2532942" y="5370397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A995878-A41C-6D31-43D9-20356B63CB23}"/>
              </a:ext>
            </a:extLst>
          </p:cNvPr>
          <p:cNvSpPr/>
          <p:nvPr/>
        </p:nvSpPr>
        <p:spPr>
          <a:xfrm>
            <a:off x="2517701" y="5988095"/>
            <a:ext cx="1275585" cy="125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D097AE-E047-2DF2-8863-7922BAB3D73A}"/>
              </a:ext>
            </a:extLst>
          </p:cNvPr>
          <p:cNvGrpSpPr/>
          <p:nvPr/>
        </p:nvGrpSpPr>
        <p:grpSpPr>
          <a:xfrm flipH="1">
            <a:off x="4691667" y="5370397"/>
            <a:ext cx="2436370" cy="2485921"/>
            <a:chOff x="4592770" y="5771434"/>
            <a:chExt cx="2501163" cy="2485921"/>
          </a:xfrm>
        </p:grpSpPr>
        <p:sp>
          <p:nvSpPr>
            <p:cNvPr id="220" name="Circle: Hollow 219">
              <a:extLst>
                <a:ext uri="{FF2B5EF4-FFF2-40B4-BE49-F238E27FC236}">
                  <a16:creationId xmlns:a16="http://schemas.microsoft.com/office/drawing/2014/main" id="{86BE1A0C-10BF-E481-1CBB-AA05C49ABE33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E5A1CE34-6004-0D67-48A9-C25671699788}"/>
                </a:ext>
              </a:extLst>
            </p:cNvPr>
            <p:cNvSpPr/>
            <p:nvPr/>
          </p:nvSpPr>
          <p:spPr>
            <a:xfrm>
              <a:off x="4592770" y="6401832"/>
              <a:ext cx="1297483" cy="124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8C2C1CA6-C98D-9919-B86A-EF8C7B25E369}"/>
              </a:ext>
            </a:extLst>
          </p:cNvPr>
          <p:cNvSpPr/>
          <p:nvPr/>
        </p:nvSpPr>
        <p:spPr>
          <a:xfrm flipH="1">
            <a:off x="4447487" y="5367010"/>
            <a:ext cx="3740348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Circle: Hollow 182">
            <a:extLst>
              <a:ext uri="{FF2B5EF4-FFF2-40B4-BE49-F238E27FC236}">
                <a16:creationId xmlns:a16="http://schemas.microsoft.com/office/drawing/2014/main" id="{A37F8218-A786-7734-F5E4-BB2C59D3F2BB}"/>
              </a:ext>
            </a:extLst>
          </p:cNvPr>
          <p:cNvSpPr/>
          <p:nvPr/>
        </p:nvSpPr>
        <p:spPr>
          <a:xfrm flipH="1">
            <a:off x="6944873" y="3498627"/>
            <a:ext cx="2485922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198AECE4-84B5-E827-797A-FC677630033E}"/>
              </a:ext>
            </a:extLst>
          </p:cNvPr>
          <p:cNvSpPr/>
          <p:nvPr/>
        </p:nvSpPr>
        <p:spPr>
          <a:xfrm flipH="1">
            <a:off x="5872349" y="3498627"/>
            <a:ext cx="2315483" cy="597526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82ACD9A2-555B-738F-2753-C88CA40E5ACB}"/>
              </a:ext>
            </a:extLst>
          </p:cNvPr>
          <p:cNvSpPr/>
          <p:nvPr/>
        </p:nvSpPr>
        <p:spPr>
          <a:xfrm>
            <a:off x="1460130" y="5367010"/>
            <a:ext cx="3740346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Circle: Hollow 189">
            <a:extLst>
              <a:ext uri="{FF2B5EF4-FFF2-40B4-BE49-F238E27FC236}">
                <a16:creationId xmlns:a16="http://schemas.microsoft.com/office/drawing/2014/main" id="{BA7E4A52-075A-55C5-B7B5-6E7BFD9A749B}"/>
              </a:ext>
            </a:extLst>
          </p:cNvPr>
          <p:cNvSpPr/>
          <p:nvPr/>
        </p:nvSpPr>
        <p:spPr>
          <a:xfrm>
            <a:off x="217170" y="3498627"/>
            <a:ext cx="2485921" cy="2485921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D3555FBA-0545-C337-3F4B-B48333B8080A}"/>
              </a:ext>
            </a:extLst>
          </p:cNvPr>
          <p:cNvSpPr/>
          <p:nvPr/>
        </p:nvSpPr>
        <p:spPr>
          <a:xfrm>
            <a:off x="1460130" y="3498627"/>
            <a:ext cx="2341342" cy="617538"/>
          </a:xfrm>
          <a:prstGeom prst="rec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69E098A-8787-4B9B-0654-406B7451D074}"/>
              </a:ext>
            </a:extLst>
          </p:cNvPr>
          <p:cNvSpPr/>
          <p:nvPr/>
        </p:nvSpPr>
        <p:spPr>
          <a:xfrm>
            <a:off x="1460130" y="4122964"/>
            <a:ext cx="6782226" cy="1238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C15D4E4-E6B7-4423-B40B-BF5FD882B29C}"/>
              </a:ext>
            </a:extLst>
          </p:cNvPr>
          <p:cNvGrpSpPr/>
          <p:nvPr/>
        </p:nvGrpSpPr>
        <p:grpSpPr>
          <a:xfrm>
            <a:off x="4203841" y="5647928"/>
            <a:ext cx="1294804" cy="1294804"/>
            <a:chOff x="4153198" y="1787173"/>
            <a:chExt cx="1294804" cy="1294804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B3F366BE-D160-E925-4C5B-3A1DBB03D210}"/>
                </a:ext>
              </a:extLst>
            </p:cNvPr>
            <p:cNvSpPr/>
            <p:nvPr/>
          </p:nvSpPr>
          <p:spPr>
            <a:xfrm>
              <a:off x="4153198" y="1787173"/>
              <a:ext cx="1294804" cy="12948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55C79D5B-BBDD-A73B-1CB0-2C1F116CFA1B}"/>
                </a:ext>
              </a:extLst>
            </p:cNvPr>
            <p:cNvSpPr/>
            <p:nvPr/>
          </p:nvSpPr>
          <p:spPr>
            <a:xfrm>
              <a:off x="4300010" y="1928461"/>
              <a:ext cx="1001180" cy="1001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F8E3519-5E35-3EDD-F081-8CE96FA9197C}"/>
                </a:ext>
              </a:extLst>
            </p:cNvPr>
            <p:cNvSpPr/>
            <p:nvPr/>
          </p:nvSpPr>
          <p:spPr>
            <a:xfrm>
              <a:off x="4493753" y="1962275"/>
              <a:ext cx="61369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YEAR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DA56FE34-DA39-A40E-EC2D-9796DC2FF374}"/>
                </a:ext>
              </a:extLst>
            </p:cNvPr>
            <p:cNvSpPr/>
            <p:nvPr/>
          </p:nvSpPr>
          <p:spPr>
            <a:xfrm>
              <a:off x="4395682" y="2109128"/>
              <a:ext cx="80983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99" name="Oval 198">
            <a:extLst>
              <a:ext uri="{FF2B5EF4-FFF2-40B4-BE49-F238E27FC236}">
                <a16:creationId xmlns:a16="http://schemas.microsoft.com/office/drawing/2014/main" id="{20AACD78-CFA6-E982-CDF3-284C7C4120C7}"/>
              </a:ext>
            </a:extLst>
          </p:cNvPr>
          <p:cNvSpPr/>
          <p:nvPr/>
        </p:nvSpPr>
        <p:spPr>
          <a:xfrm>
            <a:off x="2418459" y="5288441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8599A199-7888-F7E7-DAA2-02EA14D2B288}"/>
              </a:ext>
            </a:extLst>
          </p:cNvPr>
          <p:cNvSpPr txBox="1"/>
          <p:nvPr/>
        </p:nvSpPr>
        <p:spPr>
          <a:xfrm rot="-10800000" flipV="1">
            <a:off x="2546482" y="5429547"/>
            <a:ext cx="13483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Energy Transfers</a:t>
            </a:r>
            <a:endParaRPr lang="en-US" b="1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93D08AF7-F691-6523-C3CC-7C329777E765}"/>
              </a:ext>
            </a:extLst>
          </p:cNvPr>
          <p:cNvSpPr/>
          <p:nvPr/>
        </p:nvSpPr>
        <p:spPr>
          <a:xfrm>
            <a:off x="1343589" y="3465122"/>
            <a:ext cx="1604396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A5CC5CBD-F9C6-E8B6-AB49-892D416D5DA9}"/>
              </a:ext>
            </a:extLst>
          </p:cNvPr>
          <p:cNvSpPr txBox="1"/>
          <p:nvPr/>
        </p:nvSpPr>
        <p:spPr>
          <a:xfrm rot="-10800000" flipV="1">
            <a:off x="1471612" y="3477901"/>
            <a:ext cx="134835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Organisms Respond to Change</a:t>
            </a:r>
            <a:endParaRPr lang="en-US" b="1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A94E9ED5-4869-12D3-879D-D9B23DCED52F}"/>
              </a:ext>
            </a:extLst>
          </p:cNvPr>
          <p:cNvSpPr/>
          <p:nvPr/>
        </p:nvSpPr>
        <p:spPr>
          <a:xfrm flipH="1">
            <a:off x="5625108" y="5288441"/>
            <a:ext cx="1604397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4F3BB4E-66E4-37E1-990E-7827269C8F65}"/>
              </a:ext>
            </a:extLst>
          </p:cNvPr>
          <p:cNvSpPr txBox="1"/>
          <p:nvPr/>
        </p:nvSpPr>
        <p:spPr>
          <a:xfrm rot="10800000" flipH="1" flipV="1">
            <a:off x="5731407" y="5373810"/>
            <a:ext cx="139180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Populations and Ecosystems</a:t>
            </a:r>
            <a:endParaRPr lang="en-US" b="1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FE54290F-3EDC-AB7B-5903-CE76F69BA511}"/>
              </a:ext>
            </a:extLst>
          </p:cNvPr>
          <p:cNvSpPr/>
          <p:nvPr/>
        </p:nvSpPr>
        <p:spPr>
          <a:xfrm flipH="1">
            <a:off x="6699979" y="3465122"/>
            <a:ext cx="1604397" cy="732352"/>
          </a:xfrm>
          <a:prstGeom prst="ellipse">
            <a:avLst/>
          </a:prstGeom>
          <a:solidFill>
            <a:schemeClr val="bg1"/>
          </a:solidFill>
          <a:ln>
            <a:solidFill>
              <a:srgbClr val="1D6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237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94475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4171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8951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36188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83426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30663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77902" algn="l" defTabSz="1094475" rtl="0" eaLnBrk="1" latinLnBrk="0" hangingPunct="1">
              <a:defRPr sz="21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398EF07-E1E4-655B-4BA9-AE39565555D6}"/>
              </a:ext>
            </a:extLst>
          </p:cNvPr>
          <p:cNvSpPr txBox="1"/>
          <p:nvPr/>
        </p:nvSpPr>
        <p:spPr>
          <a:xfrm rot="10800000" flipH="1" flipV="1">
            <a:off x="6828007" y="3585623"/>
            <a:ext cx="13483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Gene Expression</a:t>
            </a:r>
            <a:endParaRPr lang="en-US" b="1"/>
          </a:p>
        </p:txBody>
      </p:sp>
      <p:sp>
        <p:nvSpPr>
          <p:cNvPr id="241" name="Circle: Hollow 240">
            <a:extLst>
              <a:ext uri="{FF2B5EF4-FFF2-40B4-BE49-F238E27FC236}">
                <a16:creationId xmlns:a16="http://schemas.microsoft.com/office/drawing/2014/main" id="{E7B3A788-188E-E8E3-D2A0-3D1F2B49A16E}"/>
              </a:ext>
            </a:extLst>
          </p:cNvPr>
          <p:cNvSpPr/>
          <p:nvPr/>
        </p:nvSpPr>
        <p:spPr>
          <a:xfrm flipH="1">
            <a:off x="2532942" y="1613377"/>
            <a:ext cx="2485922" cy="2493613"/>
          </a:xfrm>
          <a:prstGeom prst="donut">
            <a:avLst/>
          </a:prstGeom>
          <a:solidFill>
            <a:srgbClr val="1D6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13DCD283-0597-9286-54D4-D3A09716A9A6}"/>
              </a:ext>
            </a:extLst>
          </p:cNvPr>
          <p:cNvSpPr/>
          <p:nvPr/>
        </p:nvSpPr>
        <p:spPr>
          <a:xfrm>
            <a:off x="2529498" y="1629819"/>
            <a:ext cx="1251075" cy="1863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283BB0A-E563-6740-C26A-81EF23F66FE1}"/>
              </a:ext>
            </a:extLst>
          </p:cNvPr>
          <p:cNvGrpSpPr/>
          <p:nvPr/>
        </p:nvGrpSpPr>
        <p:grpSpPr>
          <a:xfrm flipH="1">
            <a:off x="3500480" y="1594625"/>
            <a:ext cx="3632319" cy="2504673"/>
            <a:chOff x="4587881" y="5752682"/>
            <a:chExt cx="3728917" cy="2504673"/>
          </a:xfrm>
        </p:grpSpPr>
        <p:sp>
          <p:nvSpPr>
            <p:cNvPr id="244" name="Circle: Hollow 243">
              <a:extLst>
                <a:ext uri="{FF2B5EF4-FFF2-40B4-BE49-F238E27FC236}">
                  <a16:creationId xmlns:a16="http://schemas.microsoft.com/office/drawing/2014/main" id="{F1F239EC-13CD-3CDA-4495-32738068E648}"/>
                </a:ext>
              </a:extLst>
            </p:cNvPr>
            <p:cNvSpPr/>
            <p:nvPr/>
          </p:nvSpPr>
          <p:spPr>
            <a:xfrm flipH="1">
              <a:off x="4608011" y="5771434"/>
              <a:ext cx="2485922" cy="2485921"/>
            </a:xfrm>
            <a:prstGeom prst="donut">
              <a:avLst/>
            </a:prstGeom>
            <a:solidFill>
              <a:srgbClr val="1D6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schemeClr val="tx1"/>
                </a:solidFill>
              </a:endParaRPr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A6AD7008-965C-EB3E-756E-C6E5F7E35460}"/>
                </a:ext>
              </a:extLst>
            </p:cNvPr>
            <p:cNvSpPr/>
            <p:nvPr/>
          </p:nvSpPr>
          <p:spPr>
            <a:xfrm>
              <a:off x="4587881" y="5789226"/>
              <a:ext cx="1297484" cy="1866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6166FED3-58DF-45BB-5587-889C7A7C3C07}"/>
                </a:ext>
              </a:extLst>
            </p:cNvPr>
            <p:cNvSpPr/>
            <p:nvPr/>
          </p:nvSpPr>
          <p:spPr>
            <a:xfrm>
              <a:off x="5648088" y="5752682"/>
              <a:ext cx="2668710" cy="1018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45313DEB-D7B5-19CB-FB5C-F96D37E92D2F}"/>
              </a:ext>
            </a:extLst>
          </p:cNvPr>
          <p:cNvGrpSpPr/>
          <p:nvPr/>
        </p:nvGrpSpPr>
        <p:grpSpPr>
          <a:xfrm>
            <a:off x="4215271" y="1726204"/>
            <a:ext cx="1294804" cy="1294804"/>
            <a:chOff x="4153198" y="1787173"/>
            <a:chExt cx="1294804" cy="1294804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7B1921F9-B0DE-833F-59EC-F02E48614043}"/>
                </a:ext>
              </a:extLst>
            </p:cNvPr>
            <p:cNvSpPr/>
            <p:nvPr/>
          </p:nvSpPr>
          <p:spPr>
            <a:xfrm>
              <a:off x="4153198" y="1787173"/>
              <a:ext cx="1294804" cy="12948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1B67CA36-65B6-8AA5-DB11-BD14F33263AB}"/>
                </a:ext>
              </a:extLst>
            </p:cNvPr>
            <p:cNvSpPr/>
            <p:nvPr/>
          </p:nvSpPr>
          <p:spPr>
            <a:xfrm>
              <a:off x="4300010" y="1928461"/>
              <a:ext cx="1001180" cy="10011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6B0AB43-A6F6-E0F7-B1CB-F23D6F98FC3C}"/>
                </a:ext>
              </a:extLst>
            </p:cNvPr>
            <p:cNvSpPr/>
            <p:nvPr/>
          </p:nvSpPr>
          <p:spPr>
            <a:xfrm>
              <a:off x="4493753" y="2241558"/>
              <a:ext cx="613694" cy="3385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16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46DC8765-DC4C-5638-FDCB-BAB19F1EF973}"/>
                </a:ext>
              </a:extLst>
            </p:cNvPr>
            <p:cNvSpPr/>
            <p:nvPr/>
          </p:nvSpPr>
          <p:spPr>
            <a:xfrm>
              <a:off x="4395682" y="2109128"/>
              <a:ext cx="80983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4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7A75EF0-8FEF-948C-1FE2-25E381F4CC88}"/>
              </a:ext>
            </a:extLst>
          </p:cNvPr>
          <p:cNvSpPr/>
          <p:nvPr/>
        </p:nvSpPr>
        <p:spPr>
          <a:xfrm>
            <a:off x="3956355" y="63129"/>
            <a:ext cx="5407940" cy="65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Intent: All life on Earth shares a fundamental goal; to learn, survive and thrive.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C4BEB3-D57A-EBD1-074E-3BDC6439198D}"/>
              </a:ext>
            </a:extLst>
          </p:cNvPr>
          <p:cNvSpPr/>
          <p:nvPr/>
        </p:nvSpPr>
        <p:spPr>
          <a:xfrm>
            <a:off x="83144" y="984384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Biochemistry, organic compounds for biological structures and functions.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7A35385-2FA8-A57A-59FF-E6161CEB41EA}"/>
              </a:ext>
            </a:extLst>
          </p:cNvPr>
          <p:cNvSpPr/>
          <p:nvPr/>
        </p:nvSpPr>
        <p:spPr>
          <a:xfrm>
            <a:off x="1218264" y="809620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Mass transport systems, internal and external environments  exchange surfaces, particle movement.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64FCCB69-863A-BEA8-B1EF-5F0A0A0592CB}"/>
              </a:ext>
            </a:extLst>
          </p:cNvPr>
          <p:cNvSpPr/>
          <p:nvPr/>
        </p:nvSpPr>
        <p:spPr>
          <a:xfrm>
            <a:off x="5205657" y="809620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Biodiversity, variation, natural selection, evolution, mutations, Index of Diversity, 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DEFC2B4-8C97-91B6-58C9-4DAB969D4261}"/>
              </a:ext>
            </a:extLst>
          </p:cNvPr>
          <p:cNvSpPr/>
          <p:nvPr/>
        </p:nvSpPr>
        <p:spPr>
          <a:xfrm>
            <a:off x="6087024" y="9843848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Life exists as cells, features, eukaryotes, prokaryotes, cell division, immunity and cell recognition.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0BDD2FE-922A-A84F-E482-0D8DEDAF873E}"/>
              </a:ext>
            </a:extLst>
          </p:cNvPr>
          <p:cNvSpPr/>
          <p:nvPr/>
        </p:nvSpPr>
        <p:spPr>
          <a:xfrm>
            <a:off x="83144" y="6134246"/>
            <a:ext cx="3417335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Photosynthesis, Respiration, nutrient cycles, energy transfers and efficiency.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E461EF1A-42C7-2A5D-55E8-902B524CD699}"/>
              </a:ext>
            </a:extLst>
          </p:cNvPr>
          <p:cNvSpPr/>
          <p:nvPr/>
        </p:nvSpPr>
        <p:spPr>
          <a:xfrm>
            <a:off x="978208" y="4386606"/>
            <a:ext cx="397712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Homeostasis, survivability, taxes and kineses, heart rate, nervous coordination, negative feedback systems, blood glucose and water.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757241A-97A4-97EA-33EC-7E7E5E0F72B5}"/>
              </a:ext>
            </a:extLst>
          </p:cNvPr>
          <p:cNvSpPr/>
          <p:nvPr/>
        </p:nvSpPr>
        <p:spPr>
          <a:xfrm>
            <a:off x="5169521" y="4386606"/>
            <a:ext cx="3453472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Regulation of transcription and translation, cancer, stem cells, genome projects and gene technologies.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63D53CF-E822-CCFA-F4F9-B3AED8DAD06C}"/>
              </a:ext>
            </a:extLst>
          </p:cNvPr>
          <p:cNvSpPr/>
          <p:nvPr/>
        </p:nvSpPr>
        <p:spPr>
          <a:xfrm>
            <a:off x="5696930" y="6134246"/>
            <a:ext cx="3807430" cy="732352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/>
              <a:t>Evolution, inheritance, speciation and natural selection, allele frequency, Hardy-Weinberg calculations, communities.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521880-E427-C839-D305-46774CCD129F}"/>
              </a:ext>
            </a:extLst>
          </p:cNvPr>
          <p:cNvCxnSpPr/>
          <p:nvPr/>
        </p:nvCxnSpPr>
        <p:spPr>
          <a:xfrm flipV="1">
            <a:off x="2352080" y="9505294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ABEF528-814D-AF29-CF02-2E8DD12D92EF}"/>
              </a:ext>
            </a:extLst>
          </p:cNvPr>
          <p:cNvCxnSpPr/>
          <p:nvPr/>
        </p:nvCxnSpPr>
        <p:spPr>
          <a:xfrm flipV="1">
            <a:off x="2352080" y="5712029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18261F1-5285-011C-6FC5-6116F97B5B5E}"/>
              </a:ext>
            </a:extLst>
          </p:cNvPr>
          <p:cNvCxnSpPr/>
          <p:nvPr/>
        </p:nvCxnSpPr>
        <p:spPr>
          <a:xfrm flipV="1">
            <a:off x="1315550" y="7747269"/>
            <a:ext cx="351011" cy="476906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8DCAC9EA-B913-9CE5-3AD0-D9F4401B9772}"/>
              </a:ext>
            </a:extLst>
          </p:cNvPr>
          <p:cNvCxnSpPr>
            <a:cxnSpLocks/>
          </p:cNvCxnSpPr>
          <p:nvPr/>
        </p:nvCxnSpPr>
        <p:spPr>
          <a:xfrm flipV="1">
            <a:off x="1066975" y="4029974"/>
            <a:ext cx="599586" cy="450233"/>
          </a:xfrm>
          <a:prstGeom prst="line">
            <a:avLst/>
          </a:prstGeom>
          <a:ln w="190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76B645-8FE6-5BCA-8DD6-5F215FCBB896}"/>
              </a:ext>
            </a:extLst>
          </p:cNvPr>
          <p:cNvGrpSpPr/>
          <p:nvPr/>
        </p:nvGrpSpPr>
        <p:grpSpPr>
          <a:xfrm flipH="1">
            <a:off x="5731407" y="4029974"/>
            <a:ext cx="2599677" cy="5982260"/>
            <a:chOff x="1467950" y="4182374"/>
            <a:chExt cx="2583492" cy="5982260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2E9BBE6-31F6-333F-FC99-2779356B8E7B}"/>
                </a:ext>
              </a:extLst>
            </p:cNvPr>
            <p:cNvCxnSpPr/>
            <p:nvPr/>
          </p:nvCxnSpPr>
          <p:spPr>
            <a:xfrm flipV="1">
              <a:off x="3412218" y="9687728"/>
              <a:ext cx="351011" cy="476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60F4C3B-8A9D-7B05-95EE-BFE2F766762B}"/>
                </a:ext>
              </a:extLst>
            </p:cNvPr>
            <p:cNvCxnSpPr>
              <a:cxnSpLocks/>
              <a:endCxn id="186" idx="1"/>
            </p:cNvCxnSpPr>
            <p:nvPr/>
          </p:nvCxnSpPr>
          <p:spPr>
            <a:xfrm flipV="1">
              <a:off x="3797966" y="5787820"/>
              <a:ext cx="253476" cy="612649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7FB4B2A-70A2-CCBC-5094-6C993B074D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7950" y="7850744"/>
              <a:ext cx="211803" cy="525831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BC48416-01D1-4D00-F393-C8E4F24392E8}"/>
                </a:ext>
              </a:extLst>
            </p:cNvPr>
            <p:cNvCxnSpPr/>
            <p:nvPr/>
          </p:nvCxnSpPr>
          <p:spPr>
            <a:xfrm flipV="1">
              <a:off x="1467950" y="4182374"/>
              <a:ext cx="351011" cy="476906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97A37F66-A90B-77A6-B106-A51BA51F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208" y="5674925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9 Best Animal cell drawing ideas | animal cell drawing, animal cell,  science drawing">
            <a:extLst>
              <a:ext uri="{FF2B5EF4-FFF2-40B4-BE49-F238E27FC236}">
                <a16:creationId xmlns:a16="http://schemas.microsoft.com/office/drawing/2014/main" id="{F2D9B981-05A3-7593-375D-EE8B38CDA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89" b="90926" l="6852" r="90556">
                        <a14:foregroundMark x1="12963" y1="27407" x2="7407" y2="42037"/>
                        <a14:foregroundMark x1="7407" y1="42037" x2="7037" y2="52593"/>
                        <a14:foregroundMark x1="7037" y1="52593" x2="8148" y2="56481"/>
                        <a14:foregroundMark x1="14113" y1="71111" x2="14444" y2="71852"/>
                        <a14:foregroundMark x1="9074" y1="59815" x2="14113" y2="71111"/>
                        <a14:foregroundMark x1="26667" y1="82593" x2="30926" y2="87407"/>
                        <a14:foregroundMark x1="39259" y1="89630" x2="45000" y2="91111"/>
                        <a14:foregroundMark x1="55741" y1="90185" x2="81481" y2="80556"/>
                        <a14:foregroundMark x1="81481" y1="80556" x2="87963" y2="72778"/>
                        <a14:foregroundMark x1="87963" y1="72778" x2="90556" y2="65000"/>
                        <a14:foregroundMark x1="69074" y1="87037" x2="69074" y2="87037"/>
                        <a14:foregroundMark x1="23519" y1="19259" x2="23519" y2="19259"/>
                        <a14:foregroundMark x1="31667" y1="16296" x2="31667" y2="16296"/>
                        <a14:foregroundMark x1="36111" y1="13148" x2="36111" y2="13148"/>
                        <a14:foregroundMark x1="37963" y1="10741" x2="37963" y2="10741"/>
                        <a14:foregroundMark x1="47407" y1="10000" x2="47407" y2="10000"/>
                        <a14:foregroundMark x1="50370" y1="8889" x2="50370" y2="8889"/>
                        <a14:backgroundMark x1="35370" y1="90370" x2="35370" y2="90370"/>
                        <a14:backgroundMark x1="15000" y1="73519" x2="15000" y2="73519"/>
                        <a14:backgroundMark x1="42407" y1="91667" x2="42407" y2="91667"/>
                        <a14:backgroundMark x1="42963" y1="91481" x2="42963" y2="91481"/>
                        <a14:backgroundMark x1="44259" y1="91296" x2="44259" y2="91296"/>
                        <a14:backgroundMark x1="13519" y1="71111" x2="13519" y2="71111"/>
                        <a14:backgroundMark x1="24074" y1="18333" x2="24074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459" y="10337753"/>
            <a:ext cx="649317" cy="6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Human digestive system Royalty Free Vector Image">
            <a:extLst>
              <a:ext uri="{FF2B5EF4-FFF2-40B4-BE49-F238E27FC236}">
                <a16:creationId xmlns:a16="http://schemas.microsoft.com/office/drawing/2014/main" id="{733626FC-9EC4-E25A-CA76-DC9597D6E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 bwMode="auto">
          <a:xfrm>
            <a:off x="1071157" y="8287419"/>
            <a:ext cx="536081" cy="7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2038626F-24EA-3CB1-9B83-163ECE71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46" y="7684106"/>
            <a:ext cx="804183" cy="120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Dna Double Helix, Illustration Photograph by Carlyn Iverson | Fine Art  America">
            <a:extLst>
              <a:ext uri="{FF2B5EF4-FFF2-40B4-BE49-F238E27FC236}">
                <a16:creationId xmlns:a16="http://schemas.microsoft.com/office/drawing/2014/main" id="{197AD55E-756D-EBEB-9586-8DA641F36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37" y="3923284"/>
            <a:ext cx="711651" cy="10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Blood Cells Blood Corpuscles #EZbys8 - Clipart Suggest">
            <a:extLst>
              <a:ext uri="{FF2B5EF4-FFF2-40B4-BE49-F238E27FC236}">
                <a16:creationId xmlns:a16="http://schemas.microsoft.com/office/drawing/2014/main" id="{4953BA5E-0183-3494-A708-7F43841E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85" y="8534219"/>
            <a:ext cx="930653" cy="68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" descr="Running - Runner Png, Transparent Png - kindpng">
            <a:extLst>
              <a:ext uri="{FF2B5EF4-FFF2-40B4-BE49-F238E27FC236}">
                <a16:creationId xmlns:a16="http://schemas.microsoft.com/office/drawing/2014/main" id="{66C673DF-9CAF-A99C-0282-0C3D52F66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1" y="5766849"/>
            <a:ext cx="606240" cy="48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Leaves Leaf Free Download Clip Art On Clipart Library - Leaf Clipart - Free  Transparent PNG Clipart Images Download">
            <a:extLst>
              <a:ext uri="{FF2B5EF4-FFF2-40B4-BE49-F238E27FC236}">
                <a16:creationId xmlns:a16="http://schemas.microsoft.com/office/drawing/2014/main" id="{70577E7A-40C4-3B84-DE3C-094656890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1" b="92786" l="5714" r="95833">
                        <a14:foregroundMark x1="9762" y1="6881" x2="12857" y2="6881"/>
                        <a14:foregroundMark x1="5952" y1="5993" x2="5952" y2="5993"/>
                        <a14:foregroundMark x1="91667" y1="53940" x2="95476" y2="61931"/>
                        <a14:foregroundMark x1="95476" y1="61931" x2="95952" y2="61931"/>
                        <a14:foregroundMark x1="91905" y1="92786" x2="90952" y2="90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5" y="6708684"/>
            <a:ext cx="548587" cy="58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8E99815-E4D9-19D2-4608-32960CB34568}"/>
              </a:ext>
            </a:extLst>
          </p:cNvPr>
          <p:cNvGrpSpPr/>
          <p:nvPr/>
        </p:nvGrpSpPr>
        <p:grpSpPr>
          <a:xfrm>
            <a:off x="5835187" y="9776225"/>
            <a:ext cx="347824" cy="981904"/>
            <a:chOff x="2375755" y="6241643"/>
            <a:chExt cx="347824" cy="981904"/>
          </a:xfrm>
        </p:grpSpPr>
        <p:pic>
          <p:nvPicPr>
            <p:cNvPr id="112" name="Picture 2" descr="Roche - CrossMAb technology for bispecific antibody">
              <a:extLst>
                <a:ext uri="{FF2B5EF4-FFF2-40B4-BE49-F238E27FC236}">
                  <a16:creationId xmlns:a16="http://schemas.microsoft.com/office/drawing/2014/main" id="{C1D295E9-10D4-A173-5314-EBFECDA663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2348289">
              <a:off x="2506289" y="6957006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Roche - CrossMAb technology for bispecific antibody">
              <a:extLst>
                <a:ext uri="{FF2B5EF4-FFF2-40B4-BE49-F238E27FC236}">
                  <a16:creationId xmlns:a16="http://schemas.microsoft.com/office/drawing/2014/main" id="{86038EEF-0C9E-1FB4-4B79-8965473EF1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057069">
              <a:off x="2400382" y="646405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Roche - CrossMAb technology for bispecific antibody">
              <a:extLst>
                <a:ext uri="{FF2B5EF4-FFF2-40B4-BE49-F238E27FC236}">
                  <a16:creationId xmlns:a16="http://schemas.microsoft.com/office/drawing/2014/main" id="{7215E677-92F7-9A90-2EDD-D67B0D22A1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5400000">
              <a:off x="2400381" y="6689743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2" descr="Roche - CrossMAb technology for bispecific antibody">
              <a:extLst>
                <a:ext uri="{FF2B5EF4-FFF2-40B4-BE49-F238E27FC236}">
                  <a16:creationId xmlns:a16="http://schemas.microsoft.com/office/drawing/2014/main" id="{89AB4015-8916-C68D-6787-7151298D7C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36" r="34136"/>
            <a:stretch/>
          </p:blipFill>
          <p:spPr bwMode="auto">
            <a:xfrm rot="6685364">
              <a:off x="2439060" y="6217017"/>
              <a:ext cx="217290" cy="26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6" name="Picture 2" descr="A syringe for injection with a vaccine on a white background. Vector  illustration 2264882 Vector Art at Vecteezy">
            <a:extLst>
              <a:ext uri="{FF2B5EF4-FFF2-40B4-BE49-F238E27FC236}">
                <a16:creationId xmlns:a16="http://schemas.microsoft.com/office/drawing/2014/main" id="{2A7C0342-388A-076E-66B3-44128C00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03598" y="9227597"/>
            <a:ext cx="867178" cy="86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78,189 Oil Drop Stock Photos, Pictures &amp; Royalty-Free Images - iStock">
            <a:extLst>
              <a:ext uri="{FF2B5EF4-FFF2-40B4-BE49-F238E27FC236}">
                <a16:creationId xmlns:a16="http://schemas.microsoft.com/office/drawing/2014/main" id="{67BD0C96-4709-AE5D-9DF0-8223546A4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" y="10390019"/>
            <a:ext cx="508986" cy="5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nical thermometer Images, Stock Photos &amp; Vectors | Shutterstock">
            <a:extLst>
              <a:ext uri="{FF2B5EF4-FFF2-40B4-BE49-F238E27FC236}">
                <a16:creationId xmlns:a16="http://schemas.microsoft.com/office/drawing/2014/main" id="{337F6A8C-C0CE-4CC2-B72C-7202C3E36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5077" r="8959" b="16150"/>
          <a:stretch/>
        </p:blipFill>
        <p:spPr bwMode="auto">
          <a:xfrm rot="20381990">
            <a:off x="4521376" y="4099091"/>
            <a:ext cx="772162" cy="78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rstanding Your Family's Pedigree – My Faulty Gene">
            <a:extLst>
              <a:ext uri="{FF2B5EF4-FFF2-40B4-BE49-F238E27FC236}">
                <a16:creationId xmlns:a16="http://schemas.microsoft.com/office/drawing/2014/main" id="{6AAD684E-7378-56D2-27EB-90DA92F1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25" y="8689902"/>
            <a:ext cx="576935" cy="3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8" descr="Understanding Your Family's Pedigree – My Faulty Gene">
            <a:extLst>
              <a:ext uri="{FF2B5EF4-FFF2-40B4-BE49-F238E27FC236}">
                <a16:creationId xmlns:a16="http://schemas.microsoft.com/office/drawing/2014/main" id="{5286ACC5-C9B2-BF4C-ABCA-03C74061F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68" y="6654595"/>
            <a:ext cx="576935" cy="37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165B3BD6-4CB4-EB40-9F07-D994A6E25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83" y="6024451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6" descr="Flower Clipart Images | Free Vectors, Stock Photos &amp; PSD">
            <a:extLst>
              <a:ext uri="{FF2B5EF4-FFF2-40B4-BE49-F238E27FC236}">
                <a16:creationId xmlns:a16="http://schemas.microsoft.com/office/drawing/2014/main" id="{D2BA3465-DA32-98D3-F807-20C057E4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35" y="7489378"/>
            <a:ext cx="580128" cy="10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emoglobin - Wikipedia">
            <a:extLst>
              <a:ext uri="{FF2B5EF4-FFF2-40B4-BE49-F238E27FC236}">
                <a16:creationId xmlns:a16="http://schemas.microsoft.com/office/drawing/2014/main" id="{CAD21659-0C86-27F1-86BE-8F6A0281D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398" y="4816412"/>
            <a:ext cx="551801" cy="55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10" descr="Hemoglobin - Wikipedia">
            <a:extLst>
              <a:ext uri="{FF2B5EF4-FFF2-40B4-BE49-F238E27FC236}">
                <a16:creationId xmlns:a16="http://schemas.microsoft.com/office/drawing/2014/main" id="{9BBAC3BB-93DE-7A35-BCE9-4EDE165B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31" y="9982298"/>
            <a:ext cx="784799" cy="7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3,870,300 Sun Stock Photos, Pictures &amp; Royalty-Free Images - iStock">
            <a:extLst>
              <a:ext uri="{FF2B5EF4-FFF2-40B4-BE49-F238E27FC236}">
                <a16:creationId xmlns:a16="http://schemas.microsoft.com/office/drawing/2014/main" id="{1BAD6D96-1D74-6718-DC04-315D1726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5" y="4385402"/>
            <a:ext cx="828199" cy="79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170,407 Foot Illustrations &amp; Clip Art - iStock">
            <a:extLst>
              <a:ext uri="{FF2B5EF4-FFF2-40B4-BE49-F238E27FC236}">
                <a16:creationId xmlns:a16="http://schemas.microsoft.com/office/drawing/2014/main" id="{0F3F8DF0-1113-4D9C-6553-90FB4B94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298">
            <a:off x="5342338" y="1388092"/>
            <a:ext cx="692933" cy="6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170,407 Foot Illustrations &amp; Clip Art - iStock">
            <a:extLst>
              <a:ext uri="{FF2B5EF4-FFF2-40B4-BE49-F238E27FC236}">
                <a16:creationId xmlns:a16="http://schemas.microsoft.com/office/drawing/2014/main" id="{7E20E5E1-FD44-C335-3E61-2267DD5E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6967030" y="11351917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D51C713-842C-4DB4-4023-B5B5D348218C}"/>
              </a:ext>
            </a:extLst>
          </p:cNvPr>
          <p:cNvSpPr/>
          <p:nvPr/>
        </p:nvSpPr>
        <p:spPr>
          <a:xfrm>
            <a:off x="4422724" y="1927076"/>
            <a:ext cx="84864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On 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Post 18</a:t>
            </a:r>
            <a:endParaRPr kumimoji="0" lang="en-US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170,407 Foot Illustrations &amp; Clip Art - iStock">
            <a:extLst>
              <a:ext uri="{FF2B5EF4-FFF2-40B4-BE49-F238E27FC236}">
                <a16:creationId xmlns:a16="http://schemas.microsoft.com/office/drawing/2014/main" id="{92F9F81B-0E76-491C-E205-D12AA1656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1864156" y="11351917"/>
            <a:ext cx="742976" cy="7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iculumSubject xmlns="fffd47ec-e51b-4223-aeae-7bab8837b122">Biology</CurriculumSubject>
    <KeyStage xmlns="fffd47ec-e51b-4223-aeae-7bab8837b122" xsi:nil="true"/>
    <Year xmlns="fffd47ec-e51b-4223-aeae-7bab8837b122" xsi:nil="true"/>
    <CustomTags xmlns="fffd47ec-e51b-4223-aeae-7bab8837b122" xsi:nil="true"/>
    <TaxCatchAll xmlns="fffd47ec-e51b-4223-aeae-7bab8837b122" xsi:nil="true"/>
    <PersonalIdentificationData xmlns="fffd47ec-e51b-4223-aeae-7bab8837b122" xsi:nil="true"/>
    <Lesson xmlns="fffd47ec-e51b-4223-aeae-7bab8837b122" xsi:nil="true"/>
    <h12fce57b5f248988fe5db48b523d95c xmlns="fffd47ec-e51b-4223-aeae-7bab8837b122">
      <Terms xmlns="http://schemas.microsoft.com/office/infopath/2007/PartnerControls"/>
    </h12fce57b5f248988fe5db48b523d95c>
    <h45a91053c8641d4ae5c81a44fbce70e xmlns="fffd47ec-e51b-4223-aeae-7bab8837b122">
      <Terms xmlns="http://schemas.microsoft.com/office/infopath/2007/PartnerControls"/>
    </h45a91053c8641d4ae5c81a44fbce70e>
    <i4614ee0a3984ea582185c99a7843b4d xmlns="fffd47ec-e51b-4223-aeae-7bab8837b122">
      <Terms xmlns="http://schemas.microsoft.com/office/infopath/2007/PartnerControls"/>
    </i4614ee0a3984ea582185c99a7843b4d>
    <j4f16d694d8f4bdb805d1403f33cab51 xmlns="fffd47ec-e51b-4223-aeae-7bab8837b122">
      <Terms xmlns="http://schemas.microsoft.com/office/infopath/2007/PartnerControls"/>
    </j4f16d694d8f4bdb805d1403f33cab51>
    <j1a1207ded9e4173b0e4749754fef3a6 xmlns="fffd47ec-e51b-4223-aeae-7bab8837b122">
      <Terms xmlns="http://schemas.microsoft.com/office/infopath/2007/PartnerControls"/>
    </j1a1207ded9e4173b0e4749754fef3a6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D2FF32A88D174BB400B9B73A1E279D" ma:contentTypeVersion="29" ma:contentTypeDescription="Create a new document." ma:contentTypeScope="" ma:versionID="d7761ad9d88a2b15efe967c30337e6e7">
  <xsd:schema xmlns:xsd="http://www.w3.org/2001/XMLSchema" xmlns:xs="http://www.w3.org/2001/XMLSchema" xmlns:p="http://schemas.microsoft.com/office/2006/metadata/properties" xmlns:ns2="fffd47ec-e51b-4223-aeae-7bab8837b122" xmlns:ns3="ce9d1cab-2dc4-4a23-a5b5-d59ed15795e5" targetNamespace="http://schemas.microsoft.com/office/2006/metadata/properties" ma:root="true" ma:fieldsID="fd1f9541c7dde969e5eab1c78376e8ba" ns2:_="" ns3:_="">
    <xsd:import namespace="fffd47ec-e51b-4223-aeae-7bab8837b122"/>
    <xsd:import namespace="ce9d1cab-2dc4-4a23-a5b5-d59ed15795e5"/>
    <xsd:element name="properties">
      <xsd:complexType>
        <xsd:sequence>
          <xsd:element name="documentManagement">
            <xsd:complexType>
              <xsd:all>
                <xsd:element ref="ns2:j4f16d694d8f4bdb805d1403f33cab51" minOccurs="0"/>
                <xsd:element ref="ns2:TaxCatchAll" minOccurs="0"/>
                <xsd:element ref="ns2:h12fce57b5f248988fe5db48b523d95c" minOccurs="0"/>
                <xsd:element ref="ns2:i4614ee0a3984ea582185c99a7843b4d" minOccurs="0"/>
                <xsd:element ref="ns2:j1a1207ded9e4173b0e4749754fef3a6" minOccurs="0"/>
                <xsd:element ref="ns2:h45a91053c8641d4ae5c81a44fbce70e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d47ec-e51b-4223-aeae-7bab8837b122" elementFormDefault="qualified">
    <xsd:import namespace="http://schemas.microsoft.com/office/2006/documentManagement/types"/>
    <xsd:import namespace="http://schemas.microsoft.com/office/infopath/2007/PartnerControls"/>
    <xsd:element name="j4f16d694d8f4bdb805d1403f33cab51" ma:index="9" nillable="true" ma:taxonomy="true" ma:internalName="j4f16d694d8f4bdb805d1403f33cab51" ma:taxonomyFieldName="Topic" ma:displayName="Topic" ma:fieldId="{34f16d69-4d8f-4bdb-805d-1403f33cab51}" ma:sspId="33ee5d3d-11ab-4348-9068-b7106d0195bf" ma:termSetId="b016e2f5-e6b2-43d9-a7bf-221fa0eb47b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cdeecef-1623-40ae-9cfa-97557ba2fb48}" ma:internalName="TaxCatchAll" ma:showField="CatchAllData" ma:web="fffd47ec-e51b-4223-aeae-7bab8837b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12fce57b5f248988fe5db48b523d95c" ma:index="12" nillable="true" ma:taxonomy="true" ma:internalName="h12fce57b5f248988fe5db48b523d95c" ma:taxonomyFieldName="Staff_x0020_Category" ma:displayName="Staff Category" ma:fieldId="{112fce57-b5f2-4898-8fe5-db48b523d95c}" ma:sspId="33ee5d3d-11ab-4348-9068-b7106d0195bf" ma:termSetId="317db41d-4886-4578-9307-724266e3d3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4614ee0a3984ea582185c99a7843b4d" ma:index="14" nillable="true" ma:taxonomy="true" ma:internalName="i4614ee0a3984ea582185c99a7843b4d" ma:taxonomyFieldName="Exam_x0020_Board" ma:displayName="Exam Board" ma:fieldId="{24614ee0-a398-4ea5-8218-5c99a7843b4d}" ma:sspId="33ee5d3d-11ab-4348-9068-b7106d0195bf" ma:termSetId="3b5fb27a-521f-4db8-a34c-1cc7714400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a1207ded9e4173b0e4749754fef3a6" ma:index="16" nillable="true" ma:taxonomy="true" ma:internalName="j1a1207ded9e4173b0e4749754fef3a6" ma:taxonomyFieldName="Week" ma:displayName="Week" ma:fieldId="{31a1207d-ed9e-4173-b0e4-749754fef3a6}" ma:sspId="33ee5d3d-11ab-4348-9068-b7106d0195bf" ma:termSetId="e2bdff19-6a89-4119-a36f-bd62d26b72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45a91053c8641d4ae5c81a44fbce70e" ma:index="18" nillable="true" ma:taxonomy="true" ma:internalName="h45a91053c8641d4ae5c81a44fbce70e" ma:taxonomyFieldName="Term" ma:displayName="Term" ma:fieldId="{145a9105-3c86-41d4-ae5c-81a44fbce70e}" ma:sspId="33ee5d3d-11ab-4348-9068-b7106d0195bf" ma:termSetId="ccaaa7e3-e71e-454c-9205-b20f1583bd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1cab-2dc4-4a23-a5b5-d59ed1579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B487D1-3759-4816-8F0F-F63E38C1BF4D}">
  <ds:schemaRefs>
    <ds:schemaRef ds:uri="ce9d1cab-2dc4-4a23-a5b5-d59ed15795e5"/>
    <ds:schemaRef ds:uri="fffd47ec-e51b-4223-aeae-7bab8837b12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248ACB-7687-4CDE-8AED-E8B64E6BC982}">
  <ds:schemaRefs>
    <ds:schemaRef ds:uri="ce9d1cab-2dc4-4a23-a5b5-d59ed15795e5"/>
    <ds:schemaRef ds:uri="fffd47ec-e51b-4223-aeae-7bab8837b1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9156305-BE4B-47F0-9D4E-99ED666483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1039</Words>
  <Application>Microsoft Office PowerPoint</Application>
  <PresentationFormat>A3 Paper (297x420 mm)</PresentationFormat>
  <Paragraphs>144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Warburton</dc:creator>
  <cp:lastModifiedBy>Nicola Warburton</cp:lastModifiedBy>
  <cp:revision>22</cp:revision>
  <cp:lastPrinted>2022-09-01T15:49:42Z</cp:lastPrinted>
  <dcterms:created xsi:type="dcterms:W3CDTF">2022-06-20T16:46:55Z</dcterms:created>
  <dcterms:modified xsi:type="dcterms:W3CDTF">2022-10-05T15:46:40Z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0x01010049D2FF32A88D174BB400B9B73A1E279D</vt:lpwstr>
  </property>
  <property fmtid="{D5CDD505-2E9C-101B-9397-08002B2CF9AE}" pid="3" name="Staff Category">
    <vt:lpwstr/>
  </property>
  <property fmtid="{D5CDD505-2E9C-101B-9397-08002B2CF9AE}" pid="4" name="Topic">
    <vt:lpwstr/>
  </property>
  <property fmtid="{D5CDD505-2E9C-101B-9397-08002B2CF9AE}" pid="5" name="Term">
    <vt:lpwstr/>
  </property>
  <property fmtid="{D5CDD505-2E9C-101B-9397-08002B2CF9AE}" pid="6" name="Week">
    <vt:lpwstr/>
  </property>
  <property fmtid="{D5CDD505-2E9C-101B-9397-08002B2CF9AE}" pid="7" name="Exam Board">
    <vt:lpwstr/>
  </property>
</Properties>
</file>